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4"/>
  </p:sldMasterIdLst>
  <p:sldIdLst>
    <p:sldId id="256" r:id="rId5"/>
    <p:sldId id="257" r:id="rId6"/>
    <p:sldId id="258" r:id="rId7"/>
    <p:sldId id="273" r:id="rId8"/>
    <p:sldId id="261" r:id="rId9"/>
    <p:sldId id="266" r:id="rId10"/>
    <p:sldId id="259" r:id="rId11"/>
    <p:sldId id="260" r:id="rId12"/>
    <p:sldId id="274" r:id="rId13"/>
    <p:sldId id="275" r:id="rId14"/>
    <p:sldId id="262" r:id="rId15"/>
    <p:sldId id="267" r:id="rId16"/>
    <p:sldId id="263" r:id="rId17"/>
    <p:sldId id="268" r:id="rId18"/>
    <p:sldId id="269" r:id="rId19"/>
    <p:sldId id="264" r:id="rId20"/>
    <p:sldId id="271" r:id="rId21"/>
    <p:sldId id="265" r:id="rId22"/>
    <p:sldId id="272" r:id="rId23"/>
    <p:sldId id="270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B05D84-FD57-43AB-9E91-1F12163816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251D977-F6AB-48C0-97A8-7FAB093E6A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FFEE3-7FD8-4A3B-9803-EC09A8D57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19D684-A8E4-49A5-AE8D-D5C3FFCC3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7EE37C-A42F-43FF-8567-BB2D4FD4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478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51296B-3297-43AE-857A-745EAC2D2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D806EB-212E-42F5-930B-15A9418754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4F0C4F-9A8A-436D-8A5F-8806C3209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3EF2B9-54CE-44CE-B96F-2367EDB46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0402B9-5F3B-40A3-8E8D-0FA1AA949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766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9AEB319-A7B0-4894-B7AF-8732B9EB70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6A7BB4-6C1D-4432-A06E-8E5646111B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8F085E-99DE-44FD-B306-54A58CF1A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2847D7-07C6-4D92-8145-7FCA7D136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D8BB31-48B8-4BF6-8578-958AFD705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27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1257CA-FB4B-4042-8CDB-ADB608FB9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A9EAD1-86D8-45D3-940D-D2E251254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FC93C6-D5E9-46A0-B86B-2A355B669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5130D5-663B-4DB3-834E-1FB14A898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92DBDC-A7DA-4E8A-BF9C-DBF59A5CD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8080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EE680-DD15-4B54-BCF8-17C1909B6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0A0FAA-BF02-43EC-BB40-6AA8972DE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4285B0-2ED8-407C-851D-3C3B0B1C4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38451B-FC1C-4BA2-890F-0A208AFB7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0526E6-CA76-4945-84AB-0E60ABA3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610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28389A-BC93-45A0-8E02-73B3F6F23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E41E6C-C1AF-4953-BB52-6DB45565C3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B6E45B-0491-4681-97B3-B8DCF369A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412435-0E8C-4209-A5C3-8C5138C1C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82F86F-9D0F-4D6E-9243-39B4F1D27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14526B-3D25-4CB7-807E-219AF5E4A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895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A57DB3-AAC0-4E00-9E0F-04170C30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FB3552-DD63-413E-948A-4137D3CFF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8BBDBF6-1B83-4AA9-93BE-793521C9A3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4CD9A2C-1C9B-4C9E-B68B-8F67F5C9A8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0BA45D9-42B0-45D3-8A0F-026BF831B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F25B65B-37BC-413F-9CB4-D151CEF95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D89DB8F-AA02-47EF-A223-442C58EC9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770FBA1-9C9D-4E06-A7C2-28B6FCD70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328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A10529-2730-4E8C-A95F-F0E76B7F5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430D719-1715-4879-8405-E24854970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55A7F7-C63D-43D6-A028-6B9ED39D6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E544511-222E-40A2-9C54-F82542A58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603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D2955E9-8E3F-4D09-8C01-1BD3777E6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BB7C63-D801-4811-B95F-37BA46249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AFF902-073D-41FB-9A7B-81EBCFB96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788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B232F5-889F-409E-8230-3DE4E6551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08F5DE-27CC-4FD0-89C2-8E7958A6F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84289B9-7A9F-4A93-BAE2-BEF50030E9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6C731F-B9D5-4816-8F24-395C8F176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6F90F5-6463-48A0-9C0C-8D383FD9A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FF7C96D-8F89-4505-B467-FC89C8EA6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9483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53DEFB-8809-4A7B-93C5-2C5449581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771830-E077-40E0-9A93-C9048F2E82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FC847E-790A-4AFB-8AFC-5113C8A8D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BF86AB-2CD1-4AD4-8663-E1A54D1C9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467448-741D-4780-B421-4C3D8052D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47052F-A780-4C8C-90B7-6E0D4A084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55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2E40420-31A0-46F9-88E0-914551F78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7F68BF-DC41-4FC5-8605-E1395E59F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662DB-5502-4AC3-A754-4E7BF9F06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7240B-51D4-4CC4-BD45-A83249CB3A2F}" type="datetimeFigureOut">
              <a:rPr lang="ko-KR" altLang="en-US" smtClean="0"/>
              <a:t>2025-07-27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0047D4-FDB7-43E5-A420-7B02176AB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4AB49F-D768-4F6C-AEFA-403C823575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D5E70-D84D-4A3A-A1F9-6B7AFA262B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178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8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3.png"/><Relationship Id="rId4" Type="http://schemas.openxmlformats.org/officeDocument/2006/relationships/image" Target="../media/image12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.blog.naver.com/seotbeo/223545358052" TargetMode="External"/><Relationship Id="rId2" Type="http://schemas.openxmlformats.org/officeDocument/2006/relationships/hyperlink" Target="https://www.inven.co.kr/board/maple/2304/40189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304BFA-D7F2-450C-B272-86D3DF4B3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4624" y="2351459"/>
            <a:ext cx="9144000" cy="2387600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메이플스토리 콘텐츠 기획</a:t>
            </a:r>
            <a:r>
              <a:rPr lang="en-US" altLang="ko-KR" sz="3600" dirty="0"/>
              <a:t>-</a:t>
            </a:r>
            <a:r>
              <a:rPr lang="ko-KR" altLang="en-US" sz="3600" dirty="0" err="1"/>
              <a:t>데미안</a:t>
            </a:r>
            <a:r>
              <a:rPr lang="ko-KR" altLang="en-US" sz="3600" dirty="0"/>
              <a:t> 리메이크</a:t>
            </a:r>
            <a:r>
              <a:rPr lang="en-US" altLang="ko-KR" sz="3600" dirty="0"/>
              <a:t>.</a:t>
            </a:r>
            <a:br>
              <a:rPr lang="ko-KR" altLang="en-US" sz="1400" dirty="0"/>
            </a:br>
            <a:br>
              <a:rPr lang="en-US" altLang="ko-KR" sz="4000" dirty="0"/>
            </a:b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470991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27F1C6-AE4B-4983-AB53-DACA24998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보스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637F38-4C23-4730-B266-4A9E3B536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400" dirty="0"/>
              <a:t>기대 효과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b="1" dirty="0"/>
              <a:t>1</a:t>
            </a:r>
            <a:r>
              <a:rPr lang="ko-KR" altLang="en-US" sz="1400" b="1" dirty="0" err="1"/>
              <a:t>페이즈</a:t>
            </a:r>
            <a:endParaRPr lang="en-US" altLang="ko-KR" sz="1400" b="1" dirty="0"/>
          </a:p>
          <a:p>
            <a:pPr marL="0" indent="0">
              <a:buNone/>
            </a:pPr>
            <a:r>
              <a:rPr lang="ko-KR" altLang="en-US" sz="1400" b="0" i="0" dirty="0">
                <a:effectLst/>
                <a:latin typeface="fkGroteskNeue"/>
              </a:rPr>
              <a:t>기존의 애매한 피격 판정</a:t>
            </a:r>
            <a:r>
              <a:rPr lang="en-US" altLang="ko-KR" sz="1400" b="0" i="0" dirty="0">
                <a:effectLst/>
                <a:latin typeface="fkGroteskNeue"/>
              </a:rPr>
              <a:t>·</a:t>
            </a:r>
            <a:r>
              <a:rPr lang="ko-KR" altLang="en-US" sz="1400" b="0" i="0" dirty="0" err="1">
                <a:effectLst/>
                <a:latin typeface="fkGroteskNeue"/>
              </a:rPr>
              <a:t>후판정</a:t>
            </a:r>
            <a:r>
              <a:rPr lang="ko-KR" altLang="en-US" sz="1400" b="0" i="0" dirty="0">
                <a:effectLst/>
                <a:latin typeface="fkGroteskNeue"/>
              </a:rPr>
              <a:t> 등을 제거</a:t>
            </a:r>
            <a:r>
              <a:rPr lang="en-US" altLang="ko-KR" sz="1400" b="0" i="0" dirty="0">
                <a:effectLst/>
                <a:latin typeface="fkGroteskNeue"/>
              </a:rPr>
              <a:t>, </a:t>
            </a:r>
            <a:r>
              <a:rPr lang="ko-KR" altLang="en-US" sz="1400" b="0" i="0" dirty="0">
                <a:effectLst/>
                <a:latin typeface="fkGroteskNeue"/>
              </a:rPr>
              <a:t>위험지대 예고와 낙인 시스템으로 </a:t>
            </a:r>
            <a:r>
              <a:rPr lang="en-US" altLang="ko-KR" sz="1400" b="0" i="0" dirty="0">
                <a:effectLst/>
                <a:latin typeface="fkGroteskNeue"/>
              </a:rPr>
              <a:t>'</a:t>
            </a:r>
            <a:r>
              <a:rPr lang="ko-KR" altLang="en-US" sz="1400" b="0" i="0" dirty="0">
                <a:effectLst/>
                <a:latin typeface="fkGroteskNeue"/>
              </a:rPr>
              <a:t>읽고 대응</a:t>
            </a:r>
            <a:r>
              <a:rPr lang="en-US" altLang="ko-KR" sz="1400" b="0" i="0" dirty="0">
                <a:effectLst/>
                <a:latin typeface="fkGroteskNeue"/>
              </a:rPr>
              <a:t>'</a:t>
            </a:r>
            <a:r>
              <a:rPr lang="ko-KR" altLang="en-US" sz="1400" b="0" i="0" dirty="0">
                <a:effectLst/>
                <a:latin typeface="fkGroteskNeue"/>
              </a:rPr>
              <a:t>하는 전투 경험 강화</a:t>
            </a:r>
            <a:endParaRPr lang="en-US" altLang="ko-KR" sz="1400" b="0" i="0" dirty="0">
              <a:effectLst/>
              <a:latin typeface="fkGroteskNeue"/>
            </a:endParaRPr>
          </a:p>
          <a:p>
            <a:pPr marL="0" indent="0">
              <a:buNone/>
            </a:pPr>
            <a:r>
              <a:rPr lang="ko-KR" altLang="en-US" sz="1400" b="0" i="0" dirty="0">
                <a:effectLst/>
                <a:latin typeface="fkGroteskNeue"/>
              </a:rPr>
              <a:t>낙인 스택 </a:t>
            </a:r>
            <a:r>
              <a:rPr lang="ko-KR" altLang="en-US" sz="1400" b="0" i="0" dirty="0" err="1">
                <a:effectLst/>
                <a:latin typeface="fkGroteskNeue"/>
              </a:rPr>
              <a:t>누적시</a:t>
            </a:r>
            <a:r>
              <a:rPr lang="ko-KR" altLang="en-US" sz="1400" b="0" i="0" dirty="0">
                <a:effectLst/>
                <a:latin typeface="fkGroteskNeue"/>
              </a:rPr>
              <a:t> 점진적으로 보스 난이도 및 패턴 위협도가 커지는 설계로</a:t>
            </a:r>
            <a:r>
              <a:rPr lang="en-US" altLang="ko-KR" sz="1400" dirty="0">
                <a:latin typeface="fkGroteskNeue"/>
              </a:rPr>
              <a:t> </a:t>
            </a:r>
            <a:r>
              <a:rPr lang="ko-KR" altLang="en-US" sz="1400" dirty="0">
                <a:latin typeface="fkGroteskNeue"/>
              </a:rPr>
              <a:t>후에 나올 </a:t>
            </a:r>
            <a:r>
              <a:rPr lang="en-US" altLang="ko-KR" sz="1400" dirty="0">
                <a:latin typeface="fkGroteskNeue"/>
              </a:rPr>
              <a:t>2</a:t>
            </a:r>
            <a:r>
              <a:rPr lang="ko-KR" altLang="en-US" sz="1400" dirty="0" err="1">
                <a:latin typeface="fkGroteskNeue"/>
              </a:rPr>
              <a:t>페이즈에도</a:t>
            </a:r>
            <a:r>
              <a:rPr lang="ko-KR" altLang="en-US" sz="1400" dirty="0">
                <a:latin typeface="fkGroteskNeue"/>
              </a:rPr>
              <a:t> 영향을 끼치므로 집중해서 파훼</a:t>
            </a:r>
            <a:endParaRPr lang="en-US" altLang="ko-KR" sz="1400" dirty="0">
              <a:latin typeface="fkGroteskNeue"/>
            </a:endParaRPr>
          </a:p>
          <a:p>
            <a:pPr marL="0" indent="0">
              <a:buNone/>
            </a:pPr>
            <a:r>
              <a:rPr lang="ko-KR" altLang="en-US" sz="1400" dirty="0">
                <a:latin typeface="fkGroteskNeue"/>
              </a:rPr>
              <a:t>해야함</a:t>
            </a:r>
            <a:r>
              <a:rPr lang="en-US" altLang="ko-KR" sz="1400" dirty="0">
                <a:latin typeface="fkGroteskNeue"/>
              </a:rPr>
              <a:t>.</a:t>
            </a:r>
          </a:p>
          <a:p>
            <a:pPr marL="0" indent="0">
              <a:buNone/>
            </a:pPr>
            <a:r>
              <a:rPr lang="en-US" altLang="ko-KR" sz="1400" b="1" dirty="0">
                <a:latin typeface="fkGroteskNeue"/>
              </a:rPr>
              <a:t>2</a:t>
            </a:r>
            <a:r>
              <a:rPr lang="ko-KR" altLang="en-US" sz="1400" b="1" dirty="0" err="1">
                <a:latin typeface="fkGroteskNeue"/>
              </a:rPr>
              <a:t>페이즈</a:t>
            </a:r>
            <a:endParaRPr lang="en-US" altLang="ko-KR" sz="1400" b="1" dirty="0">
              <a:latin typeface="fkGroteskNeue"/>
            </a:endParaRPr>
          </a:p>
          <a:p>
            <a:pPr marL="0" indent="0">
              <a:buNone/>
            </a:pPr>
            <a:r>
              <a:rPr lang="ko-KR" altLang="en-US" sz="1400" dirty="0">
                <a:latin typeface="fkGroteskNeue"/>
              </a:rPr>
              <a:t>패링으로 인한 보스의 패턴에 능동적인 대처를 할 수 있는 요소가 생김으로써 보스전의 </a:t>
            </a:r>
            <a:r>
              <a:rPr lang="ko-KR" altLang="en-US" sz="1400" dirty="0" err="1">
                <a:latin typeface="fkGroteskNeue"/>
              </a:rPr>
              <a:t>몰입감</a:t>
            </a:r>
            <a:r>
              <a:rPr lang="ko-KR" altLang="en-US" sz="1400" dirty="0">
                <a:latin typeface="fkGroteskNeue"/>
              </a:rPr>
              <a:t> 강화 및 그로기라는 즉각적 보상 부여</a:t>
            </a:r>
            <a:endParaRPr lang="en-US" altLang="ko-KR" sz="1400" dirty="0">
              <a:latin typeface="fkGroteskNeue"/>
            </a:endParaRPr>
          </a:p>
          <a:p>
            <a:pPr marL="0" indent="0">
              <a:buNone/>
            </a:pPr>
            <a:r>
              <a:rPr lang="ko-KR" altLang="en-US" sz="1400" dirty="0">
                <a:latin typeface="fkGroteskNeue"/>
              </a:rPr>
              <a:t> </a:t>
            </a:r>
            <a:r>
              <a:rPr lang="en-US" altLang="ko-KR" sz="1400" dirty="0">
                <a:latin typeface="fkGroteskNeue"/>
              </a:rPr>
              <a:t>1</a:t>
            </a:r>
            <a:r>
              <a:rPr lang="ko-KR" altLang="en-US" sz="1400" dirty="0" err="1">
                <a:latin typeface="fkGroteskNeue"/>
              </a:rPr>
              <a:t>페이즈의</a:t>
            </a:r>
            <a:r>
              <a:rPr lang="ko-KR" altLang="en-US" sz="1400" dirty="0">
                <a:latin typeface="fkGroteskNeue"/>
              </a:rPr>
              <a:t> 낙인 스택의 연계와</a:t>
            </a:r>
            <a:r>
              <a:rPr lang="en-US" altLang="ko-KR" sz="1400" dirty="0">
                <a:latin typeface="fkGroteskNeue"/>
              </a:rPr>
              <a:t> </a:t>
            </a:r>
            <a:r>
              <a:rPr lang="ko-KR" altLang="en-US" sz="1400" dirty="0">
                <a:latin typeface="fkGroteskNeue"/>
              </a:rPr>
              <a:t>낙인 게이지 시스템의 변화로 인한 게이지 관리와</a:t>
            </a:r>
            <a:r>
              <a:rPr lang="en-US" altLang="ko-KR" sz="1400" dirty="0">
                <a:latin typeface="fkGroteskNeue"/>
              </a:rPr>
              <a:t>, </a:t>
            </a:r>
            <a:r>
              <a:rPr lang="ko-KR" altLang="en-US" sz="1400" dirty="0">
                <a:latin typeface="fkGroteskNeue"/>
              </a:rPr>
              <a:t>그에 대한 </a:t>
            </a:r>
            <a:r>
              <a:rPr lang="ko-KR" altLang="en-US" sz="1400" dirty="0" err="1">
                <a:latin typeface="fkGroteskNeue"/>
              </a:rPr>
              <a:t>디메리트를</a:t>
            </a:r>
            <a:r>
              <a:rPr lang="ko-KR" altLang="en-US" sz="1400" dirty="0">
                <a:latin typeface="fkGroteskNeue"/>
              </a:rPr>
              <a:t> 세게 부여</a:t>
            </a:r>
            <a:r>
              <a:rPr lang="en-US" altLang="ko-KR" sz="1400" dirty="0">
                <a:latin typeface="fkGroteskNeue"/>
              </a:rPr>
              <a:t> </a:t>
            </a:r>
            <a:r>
              <a:rPr lang="ko-KR" altLang="en-US" sz="1400" dirty="0">
                <a:latin typeface="fkGroteskNeue"/>
              </a:rPr>
              <a:t>함으로써 긴장감을</a:t>
            </a:r>
            <a:endParaRPr lang="en-US" altLang="ko-KR" sz="1400" dirty="0">
              <a:latin typeface="fkGroteskNeue"/>
            </a:endParaRPr>
          </a:p>
          <a:p>
            <a:pPr marL="0" indent="0">
              <a:buNone/>
            </a:pPr>
            <a:r>
              <a:rPr lang="ko-KR" altLang="en-US" sz="1400" dirty="0">
                <a:latin typeface="fkGroteskNeue"/>
              </a:rPr>
              <a:t> 강화한다</a:t>
            </a:r>
            <a:r>
              <a:rPr lang="en-US" altLang="ko-KR" sz="1400">
                <a:latin typeface="fkGroteskNeue"/>
              </a:rPr>
              <a:t>.</a:t>
            </a:r>
            <a:r>
              <a:rPr lang="ko-KR" altLang="en-US" sz="1400">
                <a:latin typeface="fkGroteskNeue"/>
              </a:rPr>
              <a:t> </a:t>
            </a:r>
            <a:endParaRPr lang="en-US" altLang="ko-KR" sz="1400" dirty="0">
              <a:latin typeface="fkGroteskNeue"/>
            </a:endParaRPr>
          </a:p>
          <a:p>
            <a:pPr marL="0" indent="0">
              <a:buNone/>
            </a:pPr>
            <a:r>
              <a:rPr lang="ko-KR" altLang="en-US" sz="1400" b="0" i="0" dirty="0">
                <a:effectLst/>
                <a:latin typeface="fkGroteskNeue"/>
              </a:rPr>
              <a:t> </a:t>
            </a:r>
          </a:p>
          <a:p>
            <a:pPr marL="0" indent="0">
              <a:buNone/>
            </a:pPr>
            <a:endParaRPr lang="ko-KR" altLang="en-US" sz="1200" b="0" i="0" dirty="0">
              <a:effectLst/>
              <a:latin typeface="fkGroteskNeue"/>
            </a:endParaRPr>
          </a:p>
          <a:p>
            <a:pPr marL="0" indent="0">
              <a:buNone/>
            </a:pP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450552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71D5A0-E7A8-49ED-9BE3-0D982CC77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900" y="359109"/>
            <a:ext cx="10515600" cy="1325563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 err="1"/>
              <a:t>페이즈</a:t>
            </a:r>
            <a:r>
              <a:rPr lang="ko-KR" altLang="en-US" dirty="0"/>
              <a:t> 패턴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752107-8A87-4DEA-95B1-4C1EC370F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542" y="1789842"/>
            <a:ext cx="8424553" cy="435133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/>
              <a:t>모든 패턴의 데미지 기준은 하드</a:t>
            </a:r>
            <a:r>
              <a:rPr lang="en-US" altLang="ko-KR" sz="1400" dirty="0"/>
              <a:t>/</a:t>
            </a:r>
            <a:r>
              <a:rPr lang="ko-KR" altLang="en-US" sz="1400" dirty="0" err="1"/>
              <a:t>익스트림</a:t>
            </a:r>
            <a:r>
              <a:rPr lang="ko-KR" altLang="en-US" sz="1400" dirty="0"/>
              <a:t> 기준</a:t>
            </a:r>
            <a:r>
              <a:rPr lang="en-US" altLang="ko-KR" sz="14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b="1" dirty="0"/>
              <a:t>일반 패턴 </a:t>
            </a:r>
            <a:endParaRPr lang="en-US" altLang="ko-KR" sz="1400" b="1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세계수의 가시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 err="1"/>
              <a:t>더스크의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촉수와도</a:t>
            </a:r>
            <a:r>
              <a:rPr lang="ko-KR" altLang="en-US" sz="1400" dirty="0"/>
              <a:t> 같이 위험 지대가 표시되며 </a:t>
            </a:r>
            <a:r>
              <a:rPr lang="en-US" altLang="ko-KR" sz="1400" dirty="0"/>
              <a:t>1</a:t>
            </a:r>
            <a:r>
              <a:rPr lang="ko-KR" altLang="en-US" sz="1400" dirty="0" err="1"/>
              <a:t>초후</a:t>
            </a:r>
            <a:r>
              <a:rPr lang="ko-KR" altLang="en-US" sz="1400" dirty="0"/>
              <a:t> 해당 위치에 세계수의 가시가 튀어나와 공격해 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최대 체력의 </a:t>
            </a:r>
            <a:r>
              <a:rPr lang="en-US" altLang="ko-KR" sz="1400" dirty="0"/>
              <a:t>50/80%</a:t>
            </a:r>
            <a:r>
              <a:rPr lang="ko-KR" altLang="en-US" sz="1400" dirty="0"/>
              <a:t>의 데미지를 입힌다</a:t>
            </a:r>
            <a:r>
              <a:rPr lang="en-US" altLang="ko-KR" sz="1400" dirty="0"/>
              <a:t>. </a:t>
            </a:r>
            <a:r>
              <a:rPr lang="ko-KR" altLang="en-US" sz="1400" dirty="0"/>
              <a:t>가시는 한 번에 </a:t>
            </a:r>
            <a:r>
              <a:rPr lang="en-US" altLang="ko-KR" sz="1400" dirty="0"/>
              <a:t>2/3</a:t>
            </a:r>
            <a:r>
              <a:rPr lang="ko-KR" altLang="en-US" sz="1400" dirty="0"/>
              <a:t>개가 나온다</a:t>
            </a:r>
            <a:r>
              <a:rPr lang="en-US" altLang="ko-KR" sz="1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심연의 결정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/>
              <a:t> </a:t>
            </a:r>
            <a:r>
              <a:rPr lang="ko-KR" altLang="en-US" sz="1400" dirty="0"/>
              <a:t>기존 </a:t>
            </a:r>
            <a:r>
              <a:rPr lang="ko-KR" altLang="en-US" sz="1400" dirty="0" err="1"/>
              <a:t>데미안의</a:t>
            </a:r>
            <a:r>
              <a:rPr lang="ko-KR" altLang="en-US" sz="1400" dirty="0"/>
              <a:t> </a:t>
            </a:r>
            <a:r>
              <a:rPr lang="en-US" altLang="ko-KR" sz="1400" dirty="0"/>
              <a:t>2</a:t>
            </a:r>
            <a:r>
              <a:rPr lang="ko-KR" altLang="en-US" sz="1400" dirty="0" err="1"/>
              <a:t>페이즈에</a:t>
            </a:r>
            <a:r>
              <a:rPr lang="ko-KR" altLang="en-US" sz="1400" dirty="0"/>
              <a:t> 나왔던 심연의 결정을 </a:t>
            </a:r>
            <a:r>
              <a:rPr lang="en-US" altLang="ko-KR" sz="1400" dirty="0"/>
              <a:t>2</a:t>
            </a:r>
            <a:r>
              <a:rPr lang="ko-KR" altLang="en-US" sz="1400" dirty="0"/>
              <a:t>개 소환한다</a:t>
            </a:r>
            <a:r>
              <a:rPr lang="en-US" altLang="ko-KR" sz="1400" dirty="0"/>
              <a:t>. </a:t>
            </a:r>
            <a:r>
              <a:rPr lang="ko-KR" altLang="en-US" sz="1400" dirty="0"/>
              <a:t>심연의 결정은 낙인이 걸리지 않은 적을 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/>
              <a:t> 4</a:t>
            </a:r>
            <a:r>
              <a:rPr lang="ko-KR" altLang="en-US" sz="1400" dirty="0"/>
              <a:t>초 동안 추격하며 </a:t>
            </a:r>
            <a:r>
              <a:rPr lang="ko-KR" altLang="en-US" sz="1400" dirty="0" err="1"/>
              <a:t>피격시</a:t>
            </a:r>
            <a:r>
              <a:rPr lang="ko-KR" altLang="en-US" sz="1400" dirty="0"/>
              <a:t> 최대 체력의 </a:t>
            </a:r>
            <a:r>
              <a:rPr lang="en-US" altLang="ko-KR" sz="1400" dirty="0"/>
              <a:t>10/15%</a:t>
            </a:r>
            <a:r>
              <a:rPr lang="ko-KR" altLang="en-US" sz="1400" dirty="0"/>
              <a:t>의 피해를 입히며 </a:t>
            </a:r>
            <a:r>
              <a:rPr lang="en-US" altLang="ko-KR" sz="1400" dirty="0"/>
              <a:t>5</a:t>
            </a:r>
            <a:r>
              <a:rPr lang="ko-KR" altLang="en-US" sz="1400" dirty="0"/>
              <a:t>회 이상 </a:t>
            </a:r>
            <a:r>
              <a:rPr lang="ko-KR" altLang="en-US" sz="1400" dirty="0" err="1"/>
              <a:t>피격시</a:t>
            </a:r>
            <a:r>
              <a:rPr lang="ko-KR" altLang="en-US" sz="1400" dirty="0"/>
              <a:t> 캐릭터는 </a:t>
            </a:r>
            <a:r>
              <a:rPr lang="en-US" altLang="ko-KR" sz="1400" dirty="0"/>
              <a:t>3</a:t>
            </a:r>
            <a:r>
              <a:rPr lang="ko-KR" altLang="en-US" sz="1400" dirty="0"/>
              <a:t>초 동안 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/>
              <a:t> </a:t>
            </a:r>
            <a:r>
              <a:rPr lang="ko-KR" altLang="en-US" sz="1400" dirty="0"/>
              <a:t>속박 상태이상에 걸리게 된다</a:t>
            </a:r>
            <a:r>
              <a:rPr lang="en-US" altLang="ko-KR" sz="1400" dirty="0"/>
              <a:t>.</a:t>
            </a:r>
          </a:p>
        </p:txBody>
      </p:sp>
      <p:pic>
        <p:nvPicPr>
          <p:cNvPr id="4" name="He3EayFX8nCvL84MjlRJulCaz3dvUPsEfG2100d3rtRExvqmQHHzI8tugFkgndbai8Q9_Vgw7zIbnE8o_ZAKNw">
            <a:hlinkClick r:id="" action="ppaction://media"/>
            <a:extLst>
              <a:ext uri="{FF2B5EF4-FFF2-40B4-BE49-F238E27FC236}">
                <a16:creationId xmlns:a16="http://schemas.microsoft.com/office/drawing/2014/main" id="{C0859CB0-8824-4703-992D-DFF2A26CB8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31095" y="3252951"/>
            <a:ext cx="3352800" cy="33528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5ABFA65-8657-42E6-B272-8263C718D9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0532" y="454420"/>
            <a:ext cx="408657" cy="309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449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71D5A0-E7A8-49ED-9BE3-0D982CC77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095" y="323015"/>
            <a:ext cx="10515600" cy="1325563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 err="1"/>
              <a:t>페이즈</a:t>
            </a:r>
            <a:r>
              <a:rPr lang="ko-KR" altLang="en-US" dirty="0"/>
              <a:t> 패턴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752107-8A87-4DEA-95B1-4C1EC370F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753436"/>
            <a:ext cx="8775032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대각선 </a:t>
            </a:r>
            <a:r>
              <a:rPr lang="ko-KR" altLang="en-US" sz="1400" dirty="0" err="1"/>
              <a:t>다이브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/>
              <a:t>   </a:t>
            </a:r>
            <a:r>
              <a:rPr lang="ko-KR" altLang="en-US" sz="1400" dirty="0"/>
              <a:t>기존 </a:t>
            </a:r>
            <a:r>
              <a:rPr lang="en-US" altLang="ko-KR" sz="1400" dirty="0"/>
              <a:t>1</a:t>
            </a:r>
            <a:r>
              <a:rPr lang="ko-KR" altLang="en-US" sz="1400" dirty="0" err="1"/>
              <a:t>페이즈</a:t>
            </a:r>
            <a:r>
              <a:rPr lang="ko-KR" altLang="en-US" sz="1400" dirty="0"/>
              <a:t> 패턴으로 </a:t>
            </a:r>
            <a:r>
              <a:rPr lang="ko-KR" altLang="en-US" sz="1400" dirty="0" err="1"/>
              <a:t>데미안이</a:t>
            </a:r>
            <a:r>
              <a:rPr lang="ko-KR" altLang="en-US" sz="1400" dirty="0"/>
              <a:t> 공중으로 올라간 후 </a:t>
            </a:r>
            <a:r>
              <a:rPr lang="en-US" altLang="ko-KR" sz="1400" dirty="0"/>
              <a:t>1.5</a:t>
            </a:r>
            <a:r>
              <a:rPr lang="ko-KR" altLang="en-US" sz="1400" dirty="0"/>
              <a:t>초 후 보고 있는 방향 대각선으로 내려찍으며 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/>
              <a:t>   </a:t>
            </a:r>
            <a:r>
              <a:rPr lang="ko-KR" altLang="en-US" sz="1400" dirty="0" err="1"/>
              <a:t>피격시</a:t>
            </a:r>
            <a:r>
              <a:rPr lang="ko-KR" altLang="en-US" sz="1400" dirty="0"/>
              <a:t> 데미지와 함께 낙인 게이지가 </a:t>
            </a:r>
            <a:r>
              <a:rPr lang="en-US" altLang="ko-KR" sz="1400" dirty="0"/>
              <a:t>5/10% </a:t>
            </a:r>
            <a:r>
              <a:rPr lang="ko-KR" altLang="en-US" sz="1400" dirty="0"/>
              <a:t>증가한다</a:t>
            </a:r>
            <a:r>
              <a:rPr lang="en-US" altLang="ko-KR" sz="1400" dirty="0"/>
              <a:t>.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생명 흡수</a:t>
            </a:r>
            <a:r>
              <a:rPr lang="en-US" altLang="ko-KR" sz="1400" dirty="0"/>
              <a:t>   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/>
              <a:t> [</a:t>
            </a:r>
            <a:r>
              <a:rPr lang="ko-KR" altLang="en-US" sz="1400" dirty="0" err="1"/>
              <a:t>데미안이</a:t>
            </a:r>
            <a:r>
              <a:rPr lang="ko-KR" altLang="en-US" sz="1400" dirty="0"/>
              <a:t> 초월자의 권능을 사용해 체력을 흡수하려 합니다</a:t>
            </a:r>
            <a:r>
              <a:rPr lang="en-US" altLang="ko-KR" sz="1400" dirty="0"/>
              <a:t>]</a:t>
            </a:r>
            <a:r>
              <a:rPr lang="ko-KR" altLang="en-US" sz="1400" dirty="0"/>
              <a:t>라는 알림과 함께 플레이어의 체력을 흡수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/>
              <a:t> </a:t>
            </a:r>
            <a:r>
              <a:rPr lang="ko-KR" altLang="en-US" sz="1400" dirty="0"/>
              <a:t>하려 하며 공격을 통해 저지시키지 못할 경우</a:t>
            </a:r>
            <a:r>
              <a:rPr lang="en-US" altLang="ko-KR" sz="1400" dirty="0"/>
              <a:t> </a:t>
            </a:r>
            <a:r>
              <a:rPr lang="ko-KR" altLang="en-US" sz="1400" dirty="0"/>
              <a:t>최대 체력의 </a:t>
            </a:r>
            <a:r>
              <a:rPr lang="en-US" altLang="ko-KR" sz="1400" dirty="0"/>
              <a:t>1%</a:t>
            </a:r>
            <a:r>
              <a:rPr lang="ko-KR" altLang="en-US" sz="1400" dirty="0"/>
              <a:t>에 해당하는 보호막을 얻는다</a:t>
            </a:r>
            <a:r>
              <a:rPr lang="en-US" altLang="ko-KR" sz="1400" dirty="0"/>
              <a:t>.</a:t>
            </a:r>
            <a:r>
              <a:rPr lang="ko-KR" altLang="en-US" sz="1400" dirty="0"/>
              <a:t> 저지 할 경우 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/>
              <a:t> </a:t>
            </a:r>
            <a:r>
              <a:rPr lang="ko-KR" altLang="en-US" sz="1400" dirty="0" err="1"/>
              <a:t>데미안에게</a:t>
            </a:r>
            <a:r>
              <a:rPr lang="ko-KR" altLang="en-US" sz="1400" dirty="0"/>
              <a:t> </a:t>
            </a:r>
            <a:r>
              <a:rPr lang="en-US" altLang="ko-KR" sz="1400" dirty="0"/>
              <a:t>1.5</a:t>
            </a:r>
            <a:r>
              <a:rPr lang="ko-KR" altLang="en-US" sz="1400" dirty="0"/>
              <a:t>초의 경직이 부여된다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4" name="WJfDqA-C62D4s9wufppnzjpsqsaJtzzDGT5peyaF0fieNYu-vHh8wUSGCj5SjiGTqj91APS_wlOSQDyCEK1oTg">
            <a:hlinkClick r:id="" action="ppaction://media"/>
            <a:extLst>
              <a:ext uri="{FF2B5EF4-FFF2-40B4-BE49-F238E27FC236}">
                <a16:creationId xmlns:a16="http://schemas.microsoft.com/office/drawing/2014/main" id="{CC36DA63-0055-4176-B589-3614D70E8A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93113" y="1237228"/>
            <a:ext cx="2481792" cy="19008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T_IuyBUup8qe1WGeCGYTZoWdwIUDTGIXG0VfmQNsEJyo1YvXlUXEg5TUmqHrFoQ59Lrjq4pJmg_NOOoJJOhfrg">
            <a:hlinkClick r:id="" action="ppaction://media"/>
            <a:extLst>
              <a:ext uri="{FF2B5EF4-FFF2-40B4-BE49-F238E27FC236}">
                <a16:creationId xmlns:a16="http://schemas.microsoft.com/office/drawing/2014/main" id="{A67D444B-0084-4454-91A0-346BF7907EC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626458" y="4052268"/>
            <a:ext cx="1900478" cy="22358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128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98B53C-2460-45B0-B38D-863783569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1310" y="643202"/>
            <a:ext cx="5430097" cy="12924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1400" b="1" dirty="0"/>
              <a:t> 돌진</a:t>
            </a:r>
            <a:endParaRPr lang="en-US" altLang="ko-KR" sz="1400" b="1" dirty="0"/>
          </a:p>
          <a:p>
            <a:pPr marL="0" indent="0">
              <a:buNone/>
            </a:pPr>
            <a:r>
              <a:rPr lang="en-US" altLang="ko-KR" sz="1400" dirty="0"/>
              <a:t> </a:t>
            </a:r>
            <a:r>
              <a:rPr lang="ko-KR" altLang="en-US" sz="1400" dirty="0"/>
              <a:t>돌진하여 최대 체력의 </a:t>
            </a:r>
            <a:r>
              <a:rPr lang="en-US" altLang="ko-KR" sz="1400" dirty="0"/>
              <a:t>30%</a:t>
            </a:r>
            <a:r>
              <a:rPr lang="ko-KR" altLang="en-US" sz="1400" dirty="0"/>
              <a:t>의 데미지를 입히고 </a:t>
            </a:r>
            <a:r>
              <a:rPr lang="ko-KR" altLang="en-US" sz="1400" dirty="0" err="1"/>
              <a:t>넉백시키며</a:t>
            </a:r>
            <a:r>
              <a:rPr lang="ko-KR" altLang="en-US" sz="1400" dirty="0"/>
              <a:t> 낙인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</a:t>
            </a:r>
            <a:r>
              <a:rPr lang="ko-KR" altLang="en-US" sz="1400" dirty="0"/>
              <a:t>게이지가 </a:t>
            </a:r>
            <a:r>
              <a:rPr lang="en-US" altLang="ko-KR" sz="1400" dirty="0"/>
              <a:t>5/7%</a:t>
            </a:r>
            <a:r>
              <a:rPr lang="ko-KR" altLang="en-US" sz="1400" dirty="0"/>
              <a:t> 차오른다</a:t>
            </a:r>
            <a:r>
              <a:rPr lang="en-US" altLang="ko-KR" sz="1400" dirty="0"/>
              <a:t>. </a:t>
            </a:r>
            <a:r>
              <a:rPr lang="ko-KR" altLang="en-US" sz="1400" dirty="0"/>
              <a:t>숙여서 피할 수 있다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endParaRPr lang="en-US" altLang="ko-KR" sz="1400" dirty="0"/>
          </a:p>
        </p:txBody>
      </p:sp>
      <p:pic>
        <p:nvPicPr>
          <p:cNvPr id="5" name="2atmdUDDX4mt9acgZTnj2qzoz8gjYOjo1UofFYfPZvhmzmIXP0lxqKH2ll3b7AVntb6t4h45z2ZOvdB1w_xIxQ">
            <a:hlinkClick r:id="" action="ppaction://media"/>
            <a:extLst>
              <a:ext uri="{FF2B5EF4-FFF2-40B4-BE49-F238E27FC236}">
                <a16:creationId xmlns:a16="http://schemas.microsoft.com/office/drawing/2014/main" id="{FFEAF5DC-826D-4E36-A6DC-7482437F63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4777" y="2093573"/>
            <a:ext cx="4148791" cy="29427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H6Jp8-JeNB7hxDorJn-C_it49BjhVPEjhmd3NnBJW6xpbWsQK5s6v_glF3_VsgYjKpMWZ_TrzbC6Lfj776EDmQ">
            <a:hlinkClick r:id="" action="ppaction://media"/>
            <a:extLst>
              <a:ext uri="{FF2B5EF4-FFF2-40B4-BE49-F238E27FC236}">
                <a16:creationId xmlns:a16="http://schemas.microsoft.com/office/drawing/2014/main" id="{88426AEC-BB09-4497-B8E6-6CCBE5C8F87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66206" y="2166536"/>
            <a:ext cx="3626584" cy="2796822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09D59C-F876-410B-9D6D-C5312167E540}"/>
              </a:ext>
            </a:extLst>
          </p:cNvPr>
          <p:cNvSpPr txBox="1"/>
          <p:nvPr/>
        </p:nvSpPr>
        <p:spPr>
          <a:xfrm>
            <a:off x="6583460" y="621386"/>
            <a:ext cx="5170005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ko-KR" altLang="en-US" sz="1400" b="1" dirty="0"/>
              <a:t>검 솟아오르기</a:t>
            </a:r>
            <a:endParaRPr lang="en-US" altLang="ko-KR" sz="1400" b="1" dirty="0"/>
          </a:p>
          <a:p>
            <a:pPr marL="0" indent="0">
              <a:buNone/>
            </a:pPr>
            <a:endParaRPr lang="en-US" altLang="ko-KR" sz="1000" b="1" dirty="0"/>
          </a:p>
          <a:p>
            <a:pPr marL="0" indent="0">
              <a:buNone/>
            </a:pPr>
            <a:r>
              <a:rPr lang="ko-KR" altLang="en-US" sz="1400" dirty="0" err="1"/>
              <a:t>데미안의</a:t>
            </a:r>
            <a:r>
              <a:rPr lang="ko-KR" altLang="en-US" sz="1400" dirty="0"/>
              <a:t> 전방 바닥에 이펙트가 생기며 </a:t>
            </a:r>
            <a:r>
              <a:rPr lang="en-US" altLang="ko-KR" sz="1400" dirty="0"/>
              <a:t>1.2</a:t>
            </a:r>
            <a:r>
              <a:rPr lang="ko-KR" altLang="en-US" sz="1400" dirty="0" err="1"/>
              <a:t>초후</a:t>
            </a:r>
            <a:r>
              <a:rPr lang="ko-KR" altLang="en-US" sz="1400" dirty="0"/>
              <a:t> 검이 솟아올라</a:t>
            </a: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ko-KR" altLang="en-US" sz="1400" dirty="0"/>
              <a:t>최대 체력의 </a:t>
            </a:r>
            <a:r>
              <a:rPr lang="en-US" altLang="ko-KR" sz="1400" dirty="0"/>
              <a:t>30/40%</a:t>
            </a:r>
            <a:r>
              <a:rPr lang="ko-KR" altLang="en-US" sz="1400" dirty="0"/>
              <a:t>의 데미지를 입</a:t>
            </a:r>
            <a:r>
              <a:rPr lang="en-US" altLang="ko-KR" sz="1400" dirty="0" err="1"/>
              <a:t>gls</a:t>
            </a:r>
            <a:r>
              <a:rPr lang="ko-KR" altLang="en-US" sz="1400" dirty="0"/>
              <a:t>다</a:t>
            </a:r>
            <a:r>
              <a:rPr lang="en-US" altLang="ko-KR" sz="1000" dirty="0"/>
              <a:t>.</a:t>
            </a:r>
          </a:p>
          <a:p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54715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B1A99-2B72-4F59-94C0-67D649D6F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32" y="133555"/>
            <a:ext cx="10515600" cy="1325563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 err="1"/>
              <a:t>페이즈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낙인 패턴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98B53C-2460-45B0-B38D-863783569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932" y="1500684"/>
            <a:ext cx="5663540" cy="8328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200" b="1" dirty="0"/>
              <a:t>분신 내려찍기</a:t>
            </a:r>
            <a:endParaRPr lang="en-US" altLang="ko-KR" sz="1200" b="1" dirty="0"/>
          </a:p>
          <a:p>
            <a:pPr marL="0" indent="0">
              <a:buNone/>
            </a:pPr>
            <a:r>
              <a:rPr lang="en-US" altLang="ko-KR" sz="1000" b="1" dirty="0"/>
              <a:t> </a:t>
            </a:r>
            <a:r>
              <a:rPr lang="ko-KR" altLang="en-US" sz="1000" dirty="0" err="1"/>
              <a:t>데미안이</a:t>
            </a:r>
            <a:r>
              <a:rPr lang="ko-KR" altLang="en-US" sz="1000" dirty="0"/>
              <a:t> 생명의 권능을 사용해 만들어 낸 분신이 낙인 유저의 위로 이동한 뒤 </a:t>
            </a:r>
            <a:r>
              <a:rPr lang="en-US" altLang="ko-KR" sz="1000" dirty="0"/>
              <a:t>1</a:t>
            </a:r>
            <a:r>
              <a:rPr lang="ko-KR" altLang="en-US" sz="1000" dirty="0"/>
              <a:t>초 후 내려찍어 </a:t>
            </a:r>
            <a:endParaRPr lang="en-US" altLang="ko-KR" sz="10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000" dirty="0"/>
              <a:t> 최대 체력의 </a:t>
            </a:r>
            <a:r>
              <a:rPr lang="en-US" altLang="ko-KR" sz="1000" dirty="0"/>
              <a:t>60/80%</a:t>
            </a:r>
            <a:r>
              <a:rPr lang="ko-KR" altLang="en-US" sz="1000" dirty="0"/>
              <a:t>의 데미지를 입히고 </a:t>
            </a:r>
            <a:r>
              <a:rPr lang="ko-KR" altLang="en-US" sz="1000" dirty="0" err="1"/>
              <a:t>넉백</a:t>
            </a:r>
            <a:r>
              <a:rPr lang="ko-KR" altLang="en-US" sz="1000" dirty="0"/>
              <a:t> 시킨다</a:t>
            </a:r>
            <a:r>
              <a:rPr lang="en-US" altLang="ko-KR" sz="1000" dirty="0"/>
              <a:t>.</a:t>
            </a:r>
          </a:p>
          <a:p>
            <a:pPr marL="0" indent="0">
              <a:buNone/>
            </a:pPr>
            <a:endParaRPr lang="en-US" altLang="ko-KR" sz="1000" dirty="0"/>
          </a:p>
          <a:p>
            <a:pPr marL="0" indent="0">
              <a:buNone/>
            </a:pPr>
            <a:endParaRPr lang="en-US" altLang="ko-KR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1E6625-A635-4DC7-BB50-3AD597F49DBF}"/>
              </a:ext>
            </a:extLst>
          </p:cNvPr>
          <p:cNvSpPr txBox="1"/>
          <p:nvPr/>
        </p:nvSpPr>
        <p:spPr>
          <a:xfrm>
            <a:off x="5764219" y="1500684"/>
            <a:ext cx="614102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ko-KR" altLang="en-US" sz="1200" b="1" dirty="0" err="1"/>
              <a:t>마검</a:t>
            </a:r>
            <a:r>
              <a:rPr lang="ko-KR" altLang="en-US" sz="1200" b="1" dirty="0"/>
              <a:t> 추적</a:t>
            </a:r>
            <a:endParaRPr lang="en-US" altLang="ko-KR" sz="12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/>
              <a:t> </a:t>
            </a:r>
            <a:r>
              <a:rPr lang="ko-KR" altLang="en-US" sz="1000" dirty="0" err="1"/>
              <a:t>마검</a:t>
            </a:r>
            <a:r>
              <a:rPr lang="ko-KR" altLang="en-US" sz="1000" dirty="0"/>
              <a:t> </a:t>
            </a:r>
            <a:r>
              <a:rPr lang="en-US" altLang="ko-KR" sz="1000" dirty="0"/>
              <a:t>3</a:t>
            </a:r>
            <a:r>
              <a:rPr lang="ko-KR" altLang="en-US" sz="1000" dirty="0"/>
              <a:t>자루가 각각 </a:t>
            </a:r>
            <a:r>
              <a:rPr lang="en-US" altLang="ko-KR" sz="1000" dirty="0"/>
              <a:t>0.7</a:t>
            </a:r>
            <a:r>
              <a:rPr lang="ko-KR" altLang="en-US" sz="1000" dirty="0"/>
              <a:t>초의 간격을 두고 플레이어가 있던 위치로 날라간다 각각 </a:t>
            </a:r>
            <a:r>
              <a:rPr lang="en-US" altLang="ko-KR" sz="1000" dirty="0"/>
              <a:t>10/25%</a:t>
            </a:r>
            <a:r>
              <a:rPr lang="ko-KR" altLang="en-US" sz="1000" dirty="0"/>
              <a:t>의 피해를 입</a:t>
            </a:r>
            <a:endParaRPr lang="en-US" altLang="ko-KR" sz="10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000" dirty="0"/>
              <a:t> </a:t>
            </a:r>
            <a:r>
              <a:rPr lang="ko-KR" altLang="en-US" sz="1000" dirty="0" err="1"/>
              <a:t>히고</a:t>
            </a:r>
            <a:r>
              <a:rPr lang="ko-KR" altLang="en-US" sz="1000" dirty="0"/>
              <a:t> </a:t>
            </a:r>
            <a:r>
              <a:rPr lang="en-US" altLang="ko-KR" sz="1000" dirty="0"/>
              <a:t>1.5</a:t>
            </a:r>
            <a:r>
              <a:rPr lang="ko-KR" altLang="en-US" sz="1000" dirty="0"/>
              <a:t>초의 기절을 부여한다</a:t>
            </a:r>
            <a:r>
              <a:rPr lang="en-US" altLang="ko-KR" sz="1000" dirty="0"/>
              <a:t>. (</a:t>
            </a:r>
            <a:r>
              <a:rPr lang="ko-KR" altLang="en-US" sz="1000" dirty="0" err="1"/>
              <a:t>스우의</a:t>
            </a:r>
            <a:r>
              <a:rPr lang="ko-KR" altLang="en-US" sz="1000" dirty="0"/>
              <a:t> 발판 부수기 패턴</a:t>
            </a:r>
            <a:r>
              <a:rPr lang="en-US" altLang="ko-KR" sz="1000" dirty="0"/>
              <a:t>)</a:t>
            </a:r>
          </a:p>
          <a:p>
            <a:endParaRPr lang="ko-KR" altLang="en-US" sz="1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3DE1FEE-1A0C-4AA6-A55F-3C744ECFA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4493" y="2547124"/>
            <a:ext cx="2631323" cy="376152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Rkoxpq5ibCHNvSHvqyDxVuul2QYqP8VBNbdNcZcqm9Fa4pN3YDNqw72F5kj4-5BGSdZom6K8bTHr48iZuIJyHA">
            <a:hlinkClick r:id="" action="ppaction://media"/>
            <a:extLst>
              <a:ext uri="{FF2B5EF4-FFF2-40B4-BE49-F238E27FC236}">
                <a16:creationId xmlns:a16="http://schemas.microsoft.com/office/drawing/2014/main" id="{F0E18B2D-0C4F-4DD9-AA63-6BCA0C0F98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9109" y="2487884"/>
            <a:ext cx="3848100" cy="33337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1544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9B1A99-2B72-4F59-94C0-67D649D6F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32" y="133555"/>
            <a:ext cx="10515600" cy="1325563"/>
          </a:xfrm>
        </p:spPr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 err="1"/>
              <a:t>페이즈</a:t>
            </a:r>
            <a:r>
              <a:rPr lang="ko-KR" altLang="en-US" dirty="0"/>
              <a:t> </a:t>
            </a:r>
            <a:r>
              <a:rPr lang="en-US" altLang="ko-KR" dirty="0"/>
              <a:t>- </a:t>
            </a:r>
            <a:r>
              <a:rPr lang="ko-KR" altLang="en-US" dirty="0"/>
              <a:t>낙인 패턴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98B53C-2460-45B0-B38D-863783569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932" y="1689142"/>
            <a:ext cx="4974772" cy="1325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000" b="1" dirty="0"/>
              <a:t>낙인 속박</a:t>
            </a:r>
            <a:endParaRPr lang="en-US" altLang="ko-KR" sz="1000" b="1" dirty="0"/>
          </a:p>
          <a:p>
            <a:pPr marL="0" indent="0">
              <a:buNone/>
            </a:pPr>
            <a:r>
              <a:rPr lang="en-US" altLang="ko-KR" sz="1000" dirty="0"/>
              <a:t>   </a:t>
            </a:r>
            <a:r>
              <a:rPr lang="ko-KR" altLang="en-US" sz="1000" dirty="0" err="1"/>
              <a:t>데미안이</a:t>
            </a:r>
            <a:r>
              <a:rPr lang="ko-KR" altLang="en-US" sz="1000" dirty="0"/>
              <a:t> 낙인이 걸린 유저에게 석화 상태이상을 부여한다</a:t>
            </a:r>
            <a:r>
              <a:rPr lang="en-US" altLang="ko-KR" sz="1000" dirty="0"/>
              <a:t>(</a:t>
            </a:r>
            <a:r>
              <a:rPr lang="ko-KR" altLang="en-US" sz="1000" dirty="0" err="1"/>
              <a:t>더스크</a:t>
            </a:r>
            <a:r>
              <a:rPr lang="ko-KR" altLang="en-US" sz="1000" dirty="0"/>
              <a:t> 석화</a:t>
            </a:r>
            <a:r>
              <a:rPr lang="en-US" altLang="ko-KR" sz="1000" dirty="0"/>
              <a:t>).</a:t>
            </a:r>
          </a:p>
          <a:p>
            <a:pPr marL="0" indent="0">
              <a:buNone/>
            </a:pPr>
            <a:endParaRPr lang="en-US" altLang="ko-KR" sz="1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2A73E9-0271-4F1D-AE25-018045F99928}"/>
              </a:ext>
            </a:extLst>
          </p:cNvPr>
          <p:cNvSpPr txBox="1"/>
          <p:nvPr/>
        </p:nvSpPr>
        <p:spPr>
          <a:xfrm>
            <a:off x="5723907" y="1689142"/>
            <a:ext cx="5628464" cy="592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ko-KR" altLang="en-US" sz="1100" b="1" dirty="0"/>
              <a:t>늑대</a:t>
            </a:r>
            <a:endParaRPr lang="en-US" altLang="ko-KR" sz="1100" b="1" dirty="0"/>
          </a:p>
          <a:p>
            <a:pPr marL="0" indent="0">
              <a:buNone/>
            </a:pPr>
            <a:r>
              <a:rPr lang="en-US" altLang="ko-KR" sz="1100" dirty="0"/>
              <a:t> </a:t>
            </a:r>
            <a:r>
              <a:rPr lang="ko-KR" altLang="en-US" sz="1050" dirty="0"/>
              <a:t>낙인이 있는 유저 위에서 늑대가 나타나 물어 뜯어 최대 체력의 </a:t>
            </a:r>
            <a:r>
              <a:rPr lang="en-US" altLang="ko-KR" sz="1050" dirty="0"/>
              <a:t>25/40%</a:t>
            </a:r>
            <a:r>
              <a:rPr lang="ko-KR" altLang="en-US" sz="1050" dirty="0"/>
              <a:t>의 피해를 입히며 </a:t>
            </a:r>
            <a:endParaRPr lang="en-US" altLang="ko-KR" sz="1050" dirty="0"/>
          </a:p>
          <a:p>
            <a:pPr marL="0" indent="0">
              <a:buNone/>
            </a:pPr>
            <a:r>
              <a:rPr lang="en-US" altLang="ko-KR" sz="1050" dirty="0"/>
              <a:t> </a:t>
            </a:r>
            <a:r>
              <a:rPr lang="ko-KR" altLang="en-US" sz="1050" dirty="0"/>
              <a:t>낙인 게이지를 </a:t>
            </a:r>
            <a:r>
              <a:rPr lang="en-US" altLang="ko-KR" sz="1050" dirty="0"/>
              <a:t>15/20%</a:t>
            </a:r>
            <a:r>
              <a:rPr lang="ko-KR" altLang="en-US" sz="1050" dirty="0"/>
              <a:t>가 증가시킨다</a:t>
            </a:r>
          </a:p>
        </p:txBody>
      </p:sp>
      <p:pic>
        <p:nvPicPr>
          <p:cNvPr id="5" name="w_1021_003_skill4">
            <a:hlinkClick r:id="" action="ppaction://media"/>
            <a:extLst>
              <a:ext uri="{FF2B5EF4-FFF2-40B4-BE49-F238E27FC236}">
                <a16:creationId xmlns:a16="http://schemas.microsoft.com/office/drawing/2014/main" id="{29221E3B-2455-4A15-8877-D27AEDB3AF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86450" y="2511636"/>
            <a:ext cx="4587586" cy="319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166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1C5B3-B7E9-421A-BF5B-1374474FC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 err="1"/>
              <a:t>페이즈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필드 패턴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530576-0868-44D0-AB41-E0D51C413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1288"/>
            <a:ext cx="10051473" cy="52607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400" b="1" dirty="0"/>
              <a:t>어둠의 벽</a:t>
            </a:r>
            <a:endParaRPr lang="en-US" altLang="ko-KR" sz="1400" b="1" dirty="0"/>
          </a:p>
          <a:p>
            <a:pPr marL="0" indent="0">
              <a:buNone/>
            </a:pPr>
            <a:r>
              <a:rPr lang="ko-KR" altLang="en-US" sz="1400" dirty="0"/>
              <a:t>  </a:t>
            </a:r>
            <a:r>
              <a:rPr lang="ko-KR" altLang="en-US" sz="1400" dirty="0" err="1"/>
              <a:t>데미안의</a:t>
            </a:r>
            <a:r>
              <a:rPr lang="ko-KR" altLang="en-US" sz="1400" dirty="0"/>
              <a:t> 패턴을 통해 </a:t>
            </a:r>
            <a:r>
              <a:rPr lang="ko-KR" altLang="en-US" sz="1400" dirty="0" err="1"/>
              <a:t>넉백</a:t>
            </a:r>
            <a:r>
              <a:rPr lang="ko-KR" altLang="en-US" sz="1400" dirty="0"/>
              <a:t> 당하여 벽에 부딪힐 시 </a:t>
            </a:r>
            <a:r>
              <a:rPr lang="en-US" altLang="ko-KR" sz="1400" dirty="0"/>
              <a:t>10%/20%</a:t>
            </a:r>
            <a:r>
              <a:rPr lang="ko-KR" altLang="en-US" sz="1400" dirty="0"/>
              <a:t>의 데미지를 입고 튕겨 나오며 </a:t>
            </a:r>
            <a:r>
              <a:rPr lang="ko-KR" altLang="en-US" sz="1400" dirty="0" err="1"/>
              <a:t>익스트림</a:t>
            </a:r>
            <a:r>
              <a:rPr lang="ko-KR" altLang="en-US" sz="1400" dirty="0"/>
              <a:t> 모드의 경우 </a:t>
            </a:r>
            <a:r>
              <a:rPr lang="en-US" altLang="ko-KR" sz="1400" dirty="0"/>
              <a:t>2</a:t>
            </a:r>
            <a:r>
              <a:rPr lang="ko-KR" altLang="en-US" sz="1400" dirty="0"/>
              <a:t>초  </a:t>
            </a:r>
            <a:endParaRPr lang="en-US" altLang="ko-KR" sz="1400" dirty="0"/>
          </a:p>
          <a:p>
            <a:pPr marL="0" indent="0">
              <a:buNone/>
            </a:pPr>
            <a:r>
              <a:rPr lang="ko-KR" altLang="en-US" sz="1400" dirty="0"/>
              <a:t>  간 물약 봉인 상태이상에 걸린다</a:t>
            </a:r>
            <a:r>
              <a:rPr lang="en-US" altLang="ko-KR" sz="1300" dirty="0"/>
              <a:t>.</a:t>
            </a:r>
          </a:p>
          <a:p>
            <a:pPr marL="0" indent="0">
              <a:buNone/>
            </a:pPr>
            <a:endParaRPr lang="en-US" altLang="ko-KR" sz="1300" dirty="0"/>
          </a:p>
          <a:p>
            <a:pPr marL="0" indent="0">
              <a:buNone/>
            </a:pPr>
            <a:r>
              <a:rPr lang="ko-KR" altLang="en-US" sz="1400" b="1" dirty="0"/>
              <a:t>폭주하는 세계수의 가시 </a:t>
            </a:r>
            <a:r>
              <a:rPr lang="en-US" altLang="ko-KR" sz="1400" b="1" dirty="0"/>
              <a:t>(15</a:t>
            </a:r>
            <a:r>
              <a:rPr lang="ko-KR" altLang="en-US" sz="1400" b="1" dirty="0"/>
              <a:t>초</a:t>
            </a:r>
            <a:r>
              <a:rPr lang="en-US" altLang="ko-KR" sz="1400" b="1" dirty="0"/>
              <a:t>)</a:t>
            </a:r>
          </a:p>
          <a:p>
            <a:pPr marL="0" indent="0">
              <a:buNone/>
            </a:pPr>
            <a:r>
              <a:rPr lang="ko-KR" altLang="en-US" sz="1400" dirty="0"/>
              <a:t>  위험 지대가 표시되며 </a:t>
            </a:r>
            <a:r>
              <a:rPr lang="en-US" altLang="ko-KR" sz="1400" dirty="0"/>
              <a:t>1</a:t>
            </a:r>
            <a:r>
              <a:rPr lang="ko-KR" altLang="en-US" sz="1400" dirty="0" err="1"/>
              <a:t>초후</a:t>
            </a:r>
            <a:r>
              <a:rPr lang="ko-KR" altLang="en-US" sz="1400" dirty="0"/>
              <a:t> 해당 위치에 세계수의 가시가 튀어나와 공격해 최대 체력의 </a:t>
            </a:r>
            <a:r>
              <a:rPr lang="en-US" altLang="ko-KR" sz="1400" dirty="0"/>
              <a:t>30/50%</a:t>
            </a:r>
            <a:r>
              <a:rPr lang="ko-KR" altLang="en-US" sz="1400" dirty="0"/>
              <a:t>의 데미지를 입힌다</a:t>
            </a:r>
            <a:r>
              <a:rPr lang="en-US" altLang="ko-KR" sz="1400" dirty="0"/>
              <a:t>. </a:t>
            </a:r>
          </a:p>
          <a:p>
            <a:pPr marL="0" indent="0">
              <a:buNone/>
            </a:pPr>
            <a:r>
              <a:rPr lang="en-US" altLang="ko-KR" sz="1400" dirty="0"/>
              <a:t>  </a:t>
            </a:r>
            <a:r>
              <a:rPr lang="ko-KR" altLang="en-US" sz="1400" dirty="0"/>
              <a:t>가시는 한 번에 </a:t>
            </a:r>
            <a:r>
              <a:rPr lang="en-US" altLang="ko-KR" sz="1400" dirty="0"/>
              <a:t>1/2</a:t>
            </a:r>
            <a:r>
              <a:rPr lang="ko-KR" altLang="en-US" sz="1400" dirty="0"/>
              <a:t>개가 나오며</a:t>
            </a:r>
            <a:r>
              <a:rPr lang="en-US" altLang="ko-KR" sz="1400" dirty="0"/>
              <a:t>, </a:t>
            </a:r>
            <a:r>
              <a:rPr lang="ko-KR" altLang="en-US" sz="1400" dirty="0"/>
              <a:t>가시에 닿은 발판은 오염되어 </a:t>
            </a:r>
            <a:r>
              <a:rPr lang="en-US" altLang="ko-KR" sz="1400" dirty="0"/>
              <a:t>8</a:t>
            </a:r>
            <a:r>
              <a:rPr lang="ko-KR" altLang="en-US" sz="1400" dirty="0"/>
              <a:t>초 동안 닿을 시 초당 </a:t>
            </a:r>
            <a:r>
              <a:rPr lang="en-US" altLang="ko-KR" sz="1400" dirty="0"/>
              <a:t>10/15%</a:t>
            </a:r>
            <a:r>
              <a:rPr lang="ko-KR" altLang="en-US" sz="1400" dirty="0"/>
              <a:t>의 피해를 입히는 위험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</a:t>
            </a:r>
            <a:r>
              <a:rPr lang="ko-KR" altLang="en-US" sz="1400" dirty="0"/>
              <a:t>지대가 설치된다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ko-KR" altLang="en-US" sz="1400" b="1" dirty="0"/>
              <a:t>어둠의 나무 </a:t>
            </a:r>
            <a:r>
              <a:rPr lang="en-US" altLang="ko-KR" sz="1400" b="1" dirty="0"/>
              <a:t>(20</a:t>
            </a:r>
            <a:r>
              <a:rPr lang="ko-KR" altLang="en-US" sz="1400" b="1" dirty="0"/>
              <a:t>초</a:t>
            </a:r>
            <a:r>
              <a:rPr lang="en-US" altLang="ko-KR" sz="1400" b="1" dirty="0"/>
              <a:t>)</a:t>
            </a:r>
          </a:p>
          <a:p>
            <a:pPr marL="0" indent="0">
              <a:buNone/>
            </a:pPr>
            <a:r>
              <a:rPr lang="en-US" altLang="ko-KR" sz="1400" dirty="0"/>
              <a:t>  </a:t>
            </a:r>
            <a:r>
              <a:rPr lang="ko-KR" altLang="en-US" sz="1400" dirty="0"/>
              <a:t>양쪽 벽에서 맞은 편 벽으로 뻗어 나가는 방향으로 거대한 나무줄기가 지나가며 해당 줄기에 맞은 적은 벽에 </a:t>
            </a:r>
            <a:r>
              <a:rPr lang="en-US" altLang="ko-KR" sz="1400" dirty="0"/>
              <a:t>2</a:t>
            </a:r>
            <a:r>
              <a:rPr lang="ko-KR" altLang="en-US" sz="1400" dirty="0"/>
              <a:t>초 동안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</a:t>
            </a:r>
            <a:r>
              <a:rPr lang="ko-KR" altLang="en-US" sz="1400" dirty="0"/>
              <a:t>고정되어 </a:t>
            </a:r>
            <a:r>
              <a:rPr lang="ko-KR" altLang="en-US" sz="1400" dirty="0" err="1"/>
              <a:t>움직</a:t>
            </a:r>
            <a:r>
              <a:rPr lang="ko-KR" altLang="en-US" sz="1400" dirty="0"/>
              <a:t> 일 수 없게 된다</a:t>
            </a:r>
            <a:r>
              <a:rPr lang="en-US" altLang="ko-KR" sz="1400" dirty="0"/>
              <a:t>.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086746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1C5B3-B7E9-421A-BF5B-1374474FC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 err="1"/>
              <a:t>페이즈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일반 패턴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530576-0868-44D0-AB41-E0D51C413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496" y="1436914"/>
            <a:ext cx="9671462" cy="52607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400" b="1" dirty="0"/>
              <a:t>검 휘두르기</a:t>
            </a:r>
            <a:endParaRPr lang="en-US" altLang="ko-KR" sz="1400" b="1" dirty="0"/>
          </a:p>
          <a:p>
            <a:pPr marL="0" indent="0">
              <a:buNone/>
            </a:pPr>
            <a:r>
              <a:rPr lang="en-US" altLang="ko-KR" sz="1400" dirty="0"/>
              <a:t>  </a:t>
            </a:r>
            <a:r>
              <a:rPr lang="ko-KR" altLang="en-US" sz="1400" dirty="0"/>
              <a:t>검을 마구잡이로 휘둘러 주변에 있는 플레이어에게 </a:t>
            </a:r>
            <a:r>
              <a:rPr lang="en-US" altLang="ko-KR" sz="1400" dirty="0"/>
              <a:t>10%/20%</a:t>
            </a:r>
            <a:r>
              <a:rPr lang="ko-KR" altLang="en-US" sz="1400" dirty="0"/>
              <a:t>의 데미지를 </a:t>
            </a:r>
            <a:r>
              <a:rPr lang="en-US" altLang="ko-KR" sz="1400" dirty="0"/>
              <a:t>4</a:t>
            </a:r>
            <a:r>
              <a:rPr lang="ko-KR" altLang="en-US" sz="1400" dirty="0"/>
              <a:t>번 입힌다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b="1" dirty="0"/>
          </a:p>
          <a:p>
            <a:pPr marL="0" indent="0">
              <a:buNone/>
            </a:pPr>
            <a:r>
              <a:rPr lang="ko-KR" altLang="en-US" sz="1400" b="1" dirty="0"/>
              <a:t>잡아 던지기</a:t>
            </a:r>
            <a:endParaRPr lang="en-US" altLang="ko-KR" sz="1400" b="1" dirty="0"/>
          </a:p>
          <a:p>
            <a:pPr marL="0" indent="0">
              <a:buNone/>
            </a:pPr>
            <a:r>
              <a:rPr lang="en-US" altLang="ko-KR" sz="1400" dirty="0"/>
              <a:t>  </a:t>
            </a:r>
            <a:r>
              <a:rPr lang="ko-KR" altLang="en-US" sz="1400" dirty="0"/>
              <a:t>전방에 있는 유저를 돌진하여 잡은 뒤 맵 반대편으로 던져 </a:t>
            </a:r>
            <a:r>
              <a:rPr lang="en-US" altLang="ko-KR" sz="1400" dirty="0"/>
              <a:t>40/60%</a:t>
            </a:r>
            <a:r>
              <a:rPr lang="ko-KR" altLang="en-US" sz="1400" dirty="0"/>
              <a:t>의 피해를 입히고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1.5</a:t>
            </a:r>
            <a:r>
              <a:rPr lang="ko-KR" altLang="en-US" sz="1400" dirty="0"/>
              <a:t>초간 </a:t>
            </a:r>
            <a:r>
              <a:rPr lang="ko-KR" altLang="en-US" sz="1400" dirty="0" err="1"/>
              <a:t>기절시킨다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b="1" dirty="0"/>
          </a:p>
          <a:p>
            <a:pPr marL="0" indent="0">
              <a:buNone/>
            </a:pPr>
            <a:r>
              <a:rPr lang="ko-KR" altLang="en-US" sz="1400" b="1" dirty="0"/>
              <a:t>검기 공격 후 </a:t>
            </a:r>
            <a:r>
              <a:rPr lang="ko-KR" altLang="en-US" sz="1400" b="1" dirty="0" err="1"/>
              <a:t>다이브</a:t>
            </a:r>
            <a:endParaRPr lang="en-US" altLang="ko-KR" sz="1400" b="1" dirty="0"/>
          </a:p>
          <a:p>
            <a:pPr marL="0" indent="0">
              <a:buNone/>
            </a:pPr>
            <a:r>
              <a:rPr lang="en-US" altLang="ko-KR" sz="1400" dirty="0"/>
              <a:t>  </a:t>
            </a:r>
            <a:r>
              <a:rPr lang="ko-KR" altLang="en-US" sz="1400" dirty="0"/>
              <a:t>위로 뛰어 오른 후 보는 방향으로 </a:t>
            </a:r>
            <a:r>
              <a:rPr lang="ko-KR" altLang="en-US" sz="1400" dirty="0" err="1"/>
              <a:t>벨룸과</a:t>
            </a:r>
            <a:r>
              <a:rPr lang="ko-KR" altLang="en-US" sz="1400" dirty="0"/>
              <a:t> 같이 앞</a:t>
            </a:r>
            <a:r>
              <a:rPr lang="en-US" altLang="ko-KR" sz="1400" dirty="0"/>
              <a:t>-&gt;</a:t>
            </a:r>
            <a:r>
              <a:rPr lang="ko-KR" altLang="en-US" sz="1400" dirty="0"/>
              <a:t>더 앞으로 검기를 발사해 각각 </a:t>
            </a:r>
            <a:r>
              <a:rPr lang="en-US" altLang="ko-KR" sz="1400" dirty="0"/>
              <a:t>40/50%</a:t>
            </a:r>
            <a:r>
              <a:rPr lang="ko-KR" altLang="en-US" sz="1400" dirty="0"/>
              <a:t>의 피해를 입힌 후 </a:t>
            </a:r>
            <a:r>
              <a:rPr lang="ko-KR" altLang="en-US" sz="1400" dirty="0" err="1"/>
              <a:t>다이브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</a:t>
            </a:r>
            <a:r>
              <a:rPr lang="ko-KR" altLang="en-US" sz="1400" dirty="0"/>
              <a:t>하여 데미지를 입힌다</a:t>
            </a:r>
            <a:r>
              <a:rPr lang="en-US" altLang="ko-KR" sz="1400" dirty="0"/>
              <a:t>.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b="1" dirty="0"/>
          </a:p>
          <a:p>
            <a:pPr marL="0" indent="0">
              <a:buNone/>
            </a:pPr>
            <a:r>
              <a:rPr lang="ko-KR" altLang="en-US" sz="1400" b="1" dirty="0"/>
              <a:t>돌진</a:t>
            </a:r>
            <a:r>
              <a:rPr lang="en-US" altLang="ko-KR" sz="1400" b="1" dirty="0"/>
              <a:t>(</a:t>
            </a:r>
            <a:r>
              <a:rPr lang="ko-KR" altLang="en-US" sz="1400" b="1" dirty="0" err="1"/>
              <a:t>패링</a:t>
            </a:r>
            <a:r>
              <a:rPr lang="ko-KR" altLang="en-US" sz="1400" b="1" dirty="0"/>
              <a:t> 가능</a:t>
            </a:r>
            <a:r>
              <a:rPr lang="en-US" altLang="ko-KR" sz="1400" b="1" dirty="0"/>
              <a:t>)</a:t>
            </a:r>
          </a:p>
          <a:p>
            <a:pPr marL="0" indent="0">
              <a:buNone/>
            </a:pPr>
            <a:r>
              <a:rPr lang="en-US" altLang="ko-KR" sz="1400" dirty="0"/>
              <a:t>  </a:t>
            </a:r>
            <a:r>
              <a:rPr lang="ko-KR" altLang="en-US" sz="1400" dirty="0"/>
              <a:t>검으로 베어 앞으로 돌진하며 최대 체력의 </a:t>
            </a:r>
            <a:r>
              <a:rPr lang="en-US" altLang="ko-KR" sz="1400" dirty="0"/>
              <a:t>20/40%</a:t>
            </a:r>
            <a:r>
              <a:rPr lang="ko-KR" altLang="en-US" sz="1400" dirty="0"/>
              <a:t>의 피해를 입히며 </a:t>
            </a:r>
            <a:r>
              <a:rPr lang="ko-KR" altLang="en-US" sz="1400" dirty="0" err="1"/>
              <a:t>넉백</a:t>
            </a:r>
            <a:r>
              <a:rPr lang="ko-KR" altLang="en-US" sz="1400" dirty="0"/>
              <a:t> 시킨다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ko-KR" altLang="en-US" sz="1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89656BD-FDE6-49A2-A466-5A317DA1EE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208" y="680512"/>
            <a:ext cx="2677822" cy="2342449"/>
          </a:xfrm>
          <a:prstGeom prst="rect">
            <a:avLst/>
          </a:prstGeom>
        </p:spPr>
      </p:pic>
      <p:pic>
        <p:nvPicPr>
          <p:cNvPr id="6" name="w_1023_002_skill3">
            <a:hlinkClick r:id="" action="ppaction://media"/>
            <a:extLst>
              <a:ext uri="{FF2B5EF4-FFF2-40B4-BE49-F238E27FC236}">
                <a16:creationId xmlns:a16="http://schemas.microsoft.com/office/drawing/2014/main" id="{55B14A78-E4BA-42DD-B151-C953F62221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82163" y="2717494"/>
            <a:ext cx="3370795" cy="1423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617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307BED-521B-45F1-966F-FC4260FFB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 err="1"/>
              <a:t>페이즈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일반 패턴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A7F262-D09C-41E5-8AAF-FA4547B21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16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400" dirty="0"/>
              <a:t>2</a:t>
            </a:r>
            <a:r>
              <a:rPr lang="ko-KR" altLang="en-US" sz="1400" dirty="0"/>
              <a:t>단 내려찍기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</a:t>
            </a:r>
            <a:r>
              <a:rPr lang="ko-KR" altLang="en-US" sz="1400" dirty="0" err="1"/>
              <a:t>데미안이</a:t>
            </a:r>
            <a:r>
              <a:rPr lang="ko-KR" altLang="en-US" sz="1400" dirty="0"/>
              <a:t> 위로 점프한 뒤 </a:t>
            </a:r>
            <a:r>
              <a:rPr lang="en-US" altLang="ko-KR" sz="1400" dirty="0"/>
              <a:t>0.5</a:t>
            </a:r>
            <a:r>
              <a:rPr lang="ko-KR" altLang="en-US" sz="1400" dirty="0"/>
              <a:t>초 후 내려 찍어</a:t>
            </a:r>
            <a:r>
              <a:rPr lang="en-US" altLang="ko-KR" sz="1400" dirty="0"/>
              <a:t>(</a:t>
            </a:r>
            <a:r>
              <a:rPr lang="ko-KR" altLang="en-US" sz="1400" dirty="0" err="1"/>
              <a:t>패링</a:t>
            </a:r>
            <a:r>
              <a:rPr lang="ko-KR" altLang="en-US" sz="1400" dirty="0"/>
              <a:t> 가능</a:t>
            </a:r>
            <a:r>
              <a:rPr lang="en-US" altLang="ko-KR" sz="1400" dirty="0"/>
              <a:t>) 20%</a:t>
            </a:r>
            <a:r>
              <a:rPr lang="ko-KR" altLang="en-US" sz="1400" dirty="0"/>
              <a:t>의 피해를 입힌 후 강한 폭발을 일으켜 </a:t>
            </a:r>
            <a:r>
              <a:rPr lang="en-US" altLang="ko-KR" sz="1400" dirty="0"/>
              <a:t>40/60%</a:t>
            </a:r>
            <a:r>
              <a:rPr lang="ko-KR" altLang="en-US" sz="1400" dirty="0"/>
              <a:t>의 피해를 입힌 뒤 </a:t>
            </a:r>
            <a:endParaRPr lang="en-US" altLang="ko-KR" sz="1400" dirty="0"/>
          </a:p>
          <a:p>
            <a:pPr marL="0" indent="0">
              <a:buNone/>
            </a:pPr>
            <a:r>
              <a:rPr lang="ko-KR" altLang="en-US" sz="1400" dirty="0"/>
              <a:t> 공중에 띄운다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ko-KR" altLang="en-US" sz="1400" dirty="0" err="1"/>
              <a:t>올려치기</a:t>
            </a:r>
            <a:r>
              <a:rPr lang="en-US" altLang="ko-KR" sz="1400" dirty="0"/>
              <a:t>-</a:t>
            </a:r>
            <a:r>
              <a:rPr lang="ko-KR" altLang="en-US" sz="1400" dirty="0"/>
              <a:t>내려찍기 연계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</a:t>
            </a:r>
            <a:r>
              <a:rPr lang="ko-KR" altLang="en-US" sz="1400" dirty="0" err="1"/>
              <a:t>데미안이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올려친</a:t>
            </a:r>
            <a:r>
              <a:rPr lang="ko-KR" altLang="en-US" sz="1400" dirty="0"/>
              <a:t> 후</a:t>
            </a:r>
            <a:r>
              <a:rPr lang="en-US" altLang="ko-KR" sz="1400" dirty="0"/>
              <a:t> </a:t>
            </a:r>
            <a:r>
              <a:rPr lang="ko-KR" altLang="en-US" sz="1400" dirty="0" err="1"/>
              <a:t>피격당한</a:t>
            </a:r>
            <a:r>
              <a:rPr lang="ko-KR" altLang="en-US" sz="1400" dirty="0"/>
              <a:t> 적이 있을 시 밑으로 내려찍어 각각 </a:t>
            </a:r>
            <a:r>
              <a:rPr lang="en-US" altLang="ko-KR" sz="1400" dirty="0"/>
              <a:t>20/30%, 60/70%</a:t>
            </a:r>
            <a:r>
              <a:rPr lang="ko-KR" altLang="en-US" sz="1400" dirty="0"/>
              <a:t>의 피해를 입힌다</a:t>
            </a:r>
            <a:r>
              <a:rPr lang="en-US" altLang="ko-KR" sz="1400" dirty="0"/>
              <a:t>. </a:t>
            </a:r>
            <a:r>
              <a:rPr lang="ko-KR" altLang="en-US" sz="1400" dirty="0"/>
              <a:t>각 공격에 </a:t>
            </a:r>
            <a:r>
              <a:rPr lang="ko-KR" altLang="en-US" sz="1400" dirty="0" err="1"/>
              <a:t>패링</a:t>
            </a:r>
            <a:r>
              <a:rPr lang="ko-KR" altLang="en-US" sz="1400" dirty="0"/>
              <a:t> 판정이 있다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584753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307BED-521B-45F1-966F-FC4260FFB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 err="1"/>
              <a:t>페이즈</a:t>
            </a:r>
            <a:r>
              <a:rPr lang="en-US" altLang="ko-KR" dirty="0"/>
              <a:t>-</a:t>
            </a:r>
            <a:r>
              <a:rPr lang="ko-KR" altLang="en-US" dirty="0"/>
              <a:t>낙인 패턴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A7F262-D09C-41E5-8AAF-FA4547B21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16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600" b="1" dirty="0"/>
              <a:t>낙인 패턴</a:t>
            </a:r>
            <a:endParaRPr lang="en-US" altLang="ko-KR" sz="1600" b="1" dirty="0"/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ko-KR" altLang="en-US" sz="1400" b="1" dirty="0"/>
              <a:t>늑대</a:t>
            </a:r>
            <a:endParaRPr lang="en-US" altLang="ko-KR" sz="1400" b="1" dirty="0"/>
          </a:p>
          <a:p>
            <a:pPr marL="0" indent="0">
              <a:buNone/>
            </a:pPr>
            <a:r>
              <a:rPr lang="en-US" altLang="ko-KR" sz="1400" dirty="0"/>
              <a:t>  [</a:t>
            </a:r>
            <a:r>
              <a:rPr lang="ko-KR" altLang="en-US" sz="1400" dirty="0"/>
              <a:t>탐식의 늑대가 적을 쫓는다</a:t>
            </a:r>
            <a:r>
              <a:rPr lang="en-US" altLang="ko-KR" sz="1400" dirty="0"/>
              <a:t>]</a:t>
            </a:r>
            <a:r>
              <a:rPr lang="ko-KR" altLang="en-US" sz="1400" dirty="0"/>
              <a:t>라는 알림과 함께 </a:t>
            </a:r>
            <a:r>
              <a:rPr lang="ko-KR" altLang="en-US" sz="1400" dirty="0" err="1"/>
              <a:t>데미안이</a:t>
            </a:r>
            <a:r>
              <a:rPr lang="ko-KR" altLang="en-US" sz="1400" dirty="0"/>
              <a:t> 늑대의 형상으로 변해 낙인이 찍힌 적 방향을 향해 돌진한다 이 때 벽에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</a:t>
            </a:r>
            <a:r>
              <a:rPr lang="ko-KR" altLang="en-US" sz="1400" dirty="0"/>
              <a:t> 부딪힐 시 반대 방향으로 돌진하며 벽에 </a:t>
            </a:r>
            <a:r>
              <a:rPr lang="en-US" altLang="ko-KR" sz="1400" dirty="0"/>
              <a:t>2</a:t>
            </a:r>
            <a:r>
              <a:rPr lang="ko-KR" altLang="en-US" sz="1400" dirty="0"/>
              <a:t>회 </a:t>
            </a:r>
            <a:r>
              <a:rPr lang="ko-KR" altLang="en-US" sz="1400" dirty="0" err="1"/>
              <a:t>부딪</a:t>
            </a:r>
            <a:r>
              <a:rPr lang="ko-KR" altLang="en-US" sz="1400" dirty="0"/>
              <a:t> 힐 경우 </a:t>
            </a:r>
            <a:r>
              <a:rPr lang="en-US" altLang="ko-KR" sz="1400" dirty="0"/>
              <a:t>1.5</a:t>
            </a:r>
            <a:r>
              <a:rPr lang="ko-KR" altLang="en-US" sz="1400" dirty="0"/>
              <a:t>초간 기절한다</a:t>
            </a:r>
            <a:r>
              <a:rPr lang="en-US" altLang="ko-KR" sz="1400" dirty="0"/>
              <a:t>. </a:t>
            </a:r>
            <a:r>
              <a:rPr lang="ko-KR" altLang="en-US" sz="1400" dirty="0"/>
              <a:t>돌진하는 도중 플레이어가 </a:t>
            </a:r>
            <a:r>
              <a:rPr lang="ko-KR" altLang="en-US" sz="1400" dirty="0" err="1"/>
              <a:t>데미안에게</a:t>
            </a:r>
            <a:r>
              <a:rPr lang="ko-KR" altLang="en-US" sz="1400" dirty="0"/>
              <a:t> 피격 시 </a:t>
            </a:r>
            <a:r>
              <a:rPr lang="en-US" altLang="ko-KR" sz="1400" dirty="0"/>
              <a:t>80%</a:t>
            </a:r>
            <a:r>
              <a:rPr lang="ko-KR" altLang="en-US" sz="1400" dirty="0"/>
              <a:t>의 데미지와 </a:t>
            </a:r>
            <a:r>
              <a:rPr lang="en-US" altLang="ko-KR" sz="1400" dirty="0"/>
              <a:t>1.5</a:t>
            </a:r>
            <a:r>
              <a:rPr lang="ko-KR" altLang="en-US" sz="1400" dirty="0"/>
              <a:t>초간 기절을</a:t>
            </a:r>
            <a:r>
              <a:rPr lang="en-US" altLang="ko-KR" sz="1400" dirty="0"/>
              <a:t>, </a:t>
            </a:r>
            <a:r>
              <a:rPr lang="ko-KR" altLang="en-US" sz="1400" dirty="0"/>
              <a:t>낙인이 부여된 플레이어가 맞을 시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b="1" dirty="0"/>
              <a:t> </a:t>
            </a:r>
          </a:p>
          <a:p>
            <a:pPr marL="0" indent="0">
              <a:buNone/>
            </a:pPr>
            <a:r>
              <a:rPr lang="en-US" altLang="ko-KR" sz="1400" b="1" dirty="0"/>
              <a:t> </a:t>
            </a:r>
            <a:r>
              <a:rPr lang="ko-KR" altLang="en-US" sz="1400" b="1" dirty="0"/>
              <a:t>찌르기</a:t>
            </a:r>
            <a:endParaRPr lang="en-US" altLang="ko-KR" sz="1400" b="1" dirty="0"/>
          </a:p>
          <a:p>
            <a:pPr marL="0" indent="0">
              <a:buNone/>
            </a:pPr>
            <a:r>
              <a:rPr lang="en-US" altLang="ko-KR" sz="1400" dirty="0"/>
              <a:t>  [</a:t>
            </a:r>
            <a:r>
              <a:rPr lang="ko-KR" altLang="en-US" sz="1400" dirty="0"/>
              <a:t>도망가지 못한다</a:t>
            </a:r>
            <a:r>
              <a:rPr lang="en-US" altLang="ko-KR" sz="1400" dirty="0"/>
              <a:t>]</a:t>
            </a:r>
            <a:r>
              <a:rPr lang="ko-KR" altLang="en-US" sz="1400" dirty="0"/>
              <a:t>라는 알림과 함께 </a:t>
            </a:r>
            <a:r>
              <a:rPr lang="ko-KR" altLang="en-US" sz="1400" dirty="0" err="1"/>
              <a:t>데미안이</a:t>
            </a:r>
            <a:r>
              <a:rPr lang="ko-KR" altLang="en-US" sz="1400" dirty="0"/>
              <a:t> 무작위 적 뒤로 이동한 뒤 찌른다 찔린 적이 낙인이 부여된 적일 경우 </a:t>
            </a:r>
            <a:r>
              <a:rPr lang="en-US" altLang="ko-KR" sz="1400" dirty="0"/>
              <a:t>99%</a:t>
            </a:r>
            <a:r>
              <a:rPr lang="ko-KR" altLang="en-US" sz="1400" dirty="0"/>
              <a:t>의 피해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</a:t>
            </a:r>
            <a:r>
              <a:rPr lang="ko-KR" altLang="en-US" sz="1400" dirty="0"/>
              <a:t>와 함께 낙인 게이지가 </a:t>
            </a:r>
            <a:r>
              <a:rPr lang="en-US" altLang="ko-KR" sz="1400" dirty="0"/>
              <a:t>15/30% </a:t>
            </a:r>
            <a:r>
              <a:rPr lang="ko-KR" altLang="en-US" sz="1400" dirty="0"/>
              <a:t>차오르며 낙인이 부여되지 않은 적일 경우 </a:t>
            </a:r>
            <a:r>
              <a:rPr lang="en-US" altLang="ko-KR" sz="1400" dirty="0"/>
              <a:t>20/40%</a:t>
            </a:r>
            <a:r>
              <a:rPr lang="ko-KR" altLang="en-US" sz="1400" dirty="0"/>
              <a:t>의 피해와 함께 낙인이 옮겨진다</a:t>
            </a:r>
            <a:r>
              <a:rPr lang="en-US" altLang="ko-KR" sz="1400" dirty="0"/>
              <a:t>.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marL="0" indent="0">
              <a:buNone/>
            </a:pPr>
            <a:r>
              <a:rPr lang="ko-KR" altLang="en-US" sz="1400" b="1" dirty="0"/>
              <a:t> </a:t>
            </a:r>
            <a:endParaRPr lang="en-US" altLang="ko-KR" sz="1400" b="1" dirty="0"/>
          </a:p>
          <a:p>
            <a:pPr marL="0" indent="0">
              <a:buNone/>
            </a:pPr>
            <a:r>
              <a:rPr lang="ko-KR" altLang="en-US" sz="1400" b="1" dirty="0"/>
              <a:t>낙인 속박</a:t>
            </a:r>
            <a:endParaRPr lang="en-US" altLang="ko-KR" sz="1400" b="1" dirty="0"/>
          </a:p>
          <a:p>
            <a:pPr marL="0" indent="0">
              <a:buNone/>
            </a:pPr>
            <a:r>
              <a:rPr lang="ko-KR" altLang="en-US" sz="1400" dirty="0"/>
              <a:t>  </a:t>
            </a:r>
            <a:r>
              <a:rPr lang="ko-KR" altLang="en-US" sz="1400" dirty="0" err="1"/>
              <a:t>데미안이</a:t>
            </a:r>
            <a:r>
              <a:rPr lang="ko-KR" altLang="en-US" sz="1400" dirty="0"/>
              <a:t> 낙인이 부여된 적을 </a:t>
            </a:r>
            <a:r>
              <a:rPr lang="ko-KR" altLang="en-US" sz="1400" dirty="0" err="1"/>
              <a:t>속박시키며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마기를</a:t>
            </a:r>
            <a:r>
              <a:rPr lang="ko-KR" altLang="en-US" sz="1400" dirty="0"/>
              <a:t> 폭주할 준비를 한다</a:t>
            </a:r>
            <a:r>
              <a:rPr lang="en-US" altLang="ko-KR" sz="1400" dirty="0"/>
              <a:t>. </a:t>
            </a:r>
            <a:r>
              <a:rPr lang="ko-KR" altLang="en-US" sz="1400" dirty="0"/>
              <a:t>낙인이 부여된 플레이어가 </a:t>
            </a:r>
            <a:r>
              <a:rPr lang="ko-KR" altLang="en-US" sz="1400" dirty="0" err="1"/>
              <a:t>데미안에게</a:t>
            </a:r>
            <a:r>
              <a:rPr lang="ko-KR" altLang="en-US" sz="1400" dirty="0"/>
              <a:t> 일정 피해를 가하</a:t>
            </a:r>
            <a:r>
              <a:rPr lang="en-US" altLang="ko-KR" sz="1400" dirty="0"/>
              <a:t> </a:t>
            </a:r>
          </a:p>
          <a:p>
            <a:pPr marL="0" indent="0">
              <a:buNone/>
            </a:pPr>
            <a:r>
              <a:rPr lang="en-US" altLang="ko-KR" sz="1400" dirty="0"/>
              <a:t>  </a:t>
            </a:r>
            <a:r>
              <a:rPr lang="ko-KR" altLang="en-US" sz="1400" dirty="0"/>
              <a:t>지 못 할 경우 전 </a:t>
            </a:r>
            <a:r>
              <a:rPr lang="ko-KR" altLang="en-US" sz="1400" dirty="0" err="1"/>
              <a:t>맵에</a:t>
            </a:r>
            <a:r>
              <a:rPr lang="ko-KR" altLang="en-US" sz="1400" dirty="0"/>
              <a:t> </a:t>
            </a:r>
            <a:r>
              <a:rPr lang="en-US" altLang="ko-KR" sz="1400" dirty="0"/>
              <a:t>150%</a:t>
            </a:r>
            <a:r>
              <a:rPr lang="ko-KR" altLang="en-US" sz="1400" dirty="0"/>
              <a:t>의 피해를 입히며 낙인 게이지를 </a:t>
            </a:r>
            <a:r>
              <a:rPr lang="en-US" altLang="ko-KR" sz="1400" dirty="0"/>
              <a:t>40/60% </a:t>
            </a:r>
            <a:r>
              <a:rPr lang="ko-KR" altLang="en-US" sz="1400" dirty="0"/>
              <a:t>증가 시킨다</a:t>
            </a:r>
            <a:r>
              <a:rPr lang="en-US" altLang="ko-KR" sz="1400" dirty="0"/>
              <a:t>.</a:t>
            </a:r>
            <a:r>
              <a:rPr lang="ko-KR" altLang="en-US" sz="1400" dirty="0"/>
              <a:t> 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</a:t>
            </a:r>
          </a:p>
          <a:p>
            <a:pPr marL="0" indent="0">
              <a:buNone/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557731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5116A4-F1E8-487C-9773-43222DC00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5BE7F0-3BF3-4A39-B2A8-CE5DB1663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개요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/>
              <a:t>보스</a:t>
            </a:r>
            <a:endParaRPr lang="en-US" altLang="ko-KR" dirty="0"/>
          </a:p>
          <a:p>
            <a:pPr lvl="1"/>
            <a:r>
              <a:rPr lang="ko-KR" altLang="en-US" dirty="0"/>
              <a:t>보스의 난이도 배치</a:t>
            </a:r>
            <a:endParaRPr lang="en-US" altLang="ko-KR" dirty="0"/>
          </a:p>
          <a:p>
            <a:pPr lvl="1"/>
            <a:r>
              <a:rPr lang="ko-KR" altLang="en-US" dirty="0"/>
              <a:t>보스 컨셉</a:t>
            </a:r>
            <a:endParaRPr lang="en-US" altLang="ko-KR" dirty="0"/>
          </a:p>
          <a:p>
            <a:pPr lvl="1"/>
            <a:r>
              <a:rPr lang="ko-KR" altLang="en-US" dirty="0"/>
              <a:t>보스 패턴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48780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307BED-521B-45F1-966F-FC4260FFB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이미지</a:t>
            </a:r>
            <a:r>
              <a:rPr lang="en-US" altLang="ko-KR" dirty="0"/>
              <a:t> </a:t>
            </a:r>
            <a:r>
              <a:rPr lang="ko-KR" altLang="en-US" dirty="0"/>
              <a:t>출처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A7F262-D09C-41E5-8AAF-FA4547B21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167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400" dirty="0">
                <a:hlinkClick r:id="rId2"/>
              </a:rPr>
              <a:t>https://www.inven.co.kr/board/maple/2304/40189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>
                <a:hlinkClick r:id="rId3"/>
              </a:rPr>
              <a:t>https://m.blog.naver.com/seotbeo/223545358052</a:t>
            </a:r>
            <a:endParaRPr lang="en-US" altLang="ko-KR" sz="1400" dirty="0"/>
          </a:p>
          <a:p>
            <a:pPr marL="0" indent="0">
              <a:buNone/>
            </a:pPr>
            <a:r>
              <a:rPr lang="ko-KR" altLang="en-US" sz="1400" dirty="0"/>
              <a:t>나무위키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784730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927938-E53B-45E4-B2D7-A869189F0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0CB1D0-01CA-4E21-89F7-F85B97E8E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8387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/>
              <a:t>1. </a:t>
            </a:r>
            <a:r>
              <a:rPr lang="ko-KR" altLang="en-US" sz="2000" dirty="0" err="1"/>
              <a:t>보스몬스터</a:t>
            </a:r>
            <a:r>
              <a:rPr lang="ko-KR" altLang="en-US" sz="2000" dirty="0"/>
              <a:t> 자체의 재미 부족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1800" dirty="0"/>
              <a:t>  </a:t>
            </a:r>
            <a:r>
              <a:rPr lang="ko-KR" altLang="en-US" sz="1400" dirty="0" err="1"/>
              <a:t>데미안은</a:t>
            </a:r>
            <a:r>
              <a:rPr lang="ko-KR" altLang="en-US" sz="1400" dirty="0"/>
              <a:t> 단순한 패턴들과 지저분한 패턴을 가지고</a:t>
            </a:r>
            <a:r>
              <a:rPr lang="en-US" altLang="ko-KR" sz="1400" dirty="0"/>
              <a:t> </a:t>
            </a:r>
            <a:r>
              <a:rPr lang="ko-KR" altLang="en-US" sz="1400" dirty="0"/>
              <a:t>있어 </a:t>
            </a:r>
            <a:r>
              <a:rPr lang="ko-KR" altLang="en-US" sz="1400" dirty="0" err="1"/>
              <a:t>보스전</a:t>
            </a:r>
            <a:r>
              <a:rPr lang="ko-KR" altLang="en-US" sz="1400" dirty="0"/>
              <a:t> 시   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 </a:t>
            </a:r>
            <a:r>
              <a:rPr lang="ko-KR" altLang="en-US" sz="1400" dirty="0"/>
              <a:t>재미보다는 답답함과 불쾌감을 유발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 ex)</a:t>
            </a:r>
            <a:r>
              <a:rPr lang="ko-KR" altLang="en-US" sz="1400" dirty="0"/>
              <a:t>플레이어와 </a:t>
            </a:r>
            <a:r>
              <a:rPr lang="ko-KR" altLang="en-US" sz="1400" dirty="0" err="1"/>
              <a:t>닿을시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데미안에게</a:t>
            </a:r>
            <a:r>
              <a:rPr lang="ko-KR" altLang="en-US" sz="1400" dirty="0"/>
              <a:t> 주는 피해가 </a:t>
            </a:r>
            <a:r>
              <a:rPr lang="en-US" altLang="ko-KR" sz="1400" dirty="0"/>
              <a:t>10%</a:t>
            </a:r>
            <a:r>
              <a:rPr lang="ko-KR" altLang="en-US" sz="1400" dirty="0"/>
              <a:t>로 감소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     </a:t>
            </a:r>
            <a:r>
              <a:rPr lang="ko-KR" altLang="en-US" sz="1400" dirty="0" err="1"/>
              <a:t>데미안의</a:t>
            </a:r>
            <a:r>
              <a:rPr lang="ko-KR" altLang="en-US" sz="1400" dirty="0"/>
              <a:t> 패턴이 끝났으나 남아있는 후판정으로 인한 </a:t>
            </a:r>
            <a:r>
              <a:rPr lang="ko-KR" altLang="en-US" sz="1400" dirty="0" err="1"/>
              <a:t>피격등</a:t>
            </a: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2000" dirty="0"/>
              <a:t>2. </a:t>
            </a:r>
            <a:r>
              <a:rPr lang="ko-KR" altLang="en-US" sz="2000" dirty="0"/>
              <a:t>설정에 비해 부족한 퀄리티</a:t>
            </a: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  </a:t>
            </a:r>
            <a:r>
              <a:rPr lang="ko-KR" altLang="en-US" sz="1400" dirty="0" err="1"/>
              <a:t>데미안은</a:t>
            </a:r>
            <a:r>
              <a:rPr lang="ko-KR" altLang="en-US" sz="1400" dirty="0"/>
              <a:t> 스토리상 생명의 초월자인 </a:t>
            </a:r>
            <a:r>
              <a:rPr lang="ko-KR" altLang="en-US" sz="1400" dirty="0" err="1"/>
              <a:t>알리샤</a:t>
            </a:r>
            <a:r>
              <a:rPr lang="en-US" altLang="ko-KR" sz="1400" dirty="0"/>
              <a:t>(</a:t>
            </a:r>
            <a:r>
              <a:rPr lang="ko-KR" altLang="en-US" sz="1400" dirty="0" err="1"/>
              <a:t>세계수</a:t>
            </a:r>
            <a:r>
              <a:rPr lang="en-US" altLang="ko-KR" sz="1400" dirty="0"/>
              <a:t>)</a:t>
            </a:r>
            <a:r>
              <a:rPr lang="ko-KR" altLang="en-US" sz="1400" dirty="0"/>
              <a:t>를 흡수한 상태로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 </a:t>
            </a:r>
            <a:r>
              <a:rPr lang="ko-KR" altLang="en-US" sz="1400" dirty="0"/>
              <a:t>스토리상 맞이하는 </a:t>
            </a:r>
            <a:r>
              <a:rPr lang="ko-KR" altLang="en-US" sz="1400" dirty="0" err="1"/>
              <a:t>보스중에서는</a:t>
            </a:r>
            <a:r>
              <a:rPr lang="ko-KR" altLang="en-US" sz="1400" dirty="0"/>
              <a:t> </a:t>
            </a:r>
            <a:r>
              <a:rPr lang="ko-KR" altLang="en-US" sz="1400" dirty="0" err="1"/>
              <a:t>그란디스</a:t>
            </a:r>
            <a:r>
              <a:rPr lang="ko-KR" altLang="en-US" sz="1400" dirty="0"/>
              <a:t> 전 보스들 중 </a:t>
            </a:r>
            <a:endParaRPr lang="en-US" altLang="ko-KR" sz="1400" dirty="0"/>
          </a:p>
          <a:p>
            <a:pPr marL="0" indent="0">
              <a:buNone/>
            </a:pPr>
            <a:r>
              <a:rPr lang="ko-KR" altLang="en-US" sz="1400" dirty="0"/>
              <a:t>   </a:t>
            </a:r>
            <a:r>
              <a:rPr lang="ko-KR" altLang="en-US" sz="1400" dirty="0" err="1"/>
              <a:t>검은마법사의</a:t>
            </a:r>
            <a:r>
              <a:rPr lang="ko-KR" altLang="en-US" sz="1400" dirty="0"/>
              <a:t> 밑에 있는 수준이지만 보여주는 패턴은 부실하다</a:t>
            </a:r>
            <a:r>
              <a:rPr lang="en-US" altLang="ko-KR" sz="1400" dirty="0"/>
              <a:t>.</a:t>
            </a:r>
            <a:endParaRPr lang="en-US" altLang="ko-KR" sz="1800" dirty="0"/>
          </a:p>
        </p:txBody>
      </p:sp>
      <p:sp>
        <p:nvSpPr>
          <p:cNvPr id="4" name="AutoShape 2" descr="데미안(메이플스토리)/보스 몬스터 (r1111 판) - 나무위키">
            <a:extLst>
              <a:ext uri="{FF2B5EF4-FFF2-40B4-BE49-F238E27FC236}">
                <a16:creationId xmlns:a16="http://schemas.microsoft.com/office/drawing/2014/main" id="{4932F6ED-5734-4C38-8D3F-EF9B480736E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28" name="Picture 4" descr="데미안(메이플스토리)/보스 몬스터 (r1111 판) - 나무위키">
            <a:extLst>
              <a:ext uri="{FF2B5EF4-FFF2-40B4-BE49-F238E27FC236}">
                <a16:creationId xmlns:a16="http://schemas.microsoft.com/office/drawing/2014/main" id="{A0CC538C-0FE6-4A51-B859-8B6976D26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3849" y="1600200"/>
            <a:ext cx="230505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6974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941F6D-4811-4AFD-AF15-184F19E5D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</a:t>
            </a:r>
            <a:r>
              <a:rPr lang="ko-KR" altLang="en-US" dirty="0"/>
              <a:t>기획 의도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43B524-4089-4B9E-B73B-5EFA55BB1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600" dirty="0"/>
              <a:t>기존 </a:t>
            </a:r>
            <a:r>
              <a:rPr lang="ko-KR" altLang="en-US" sz="1600" dirty="0" err="1"/>
              <a:t>데미안의</a:t>
            </a:r>
            <a:r>
              <a:rPr lang="ko-KR" altLang="en-US" sz="1600" dirty="0"/>
              <a:t> 불쾌감 완화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  -&gt; </a:t>
            </a:r>
            <a:r>
              <a:rPr lang="ko-KR" altLang="en-US" sz="1600" dirty="0"/>
              <a:t>심연의 결정이 있을 시 입히는 피해 감소</a:t>
            </a:r>
            <a:r>
              <a:rPr lang="en-US" altLang="ko-KR" sz="1600" dirty="0"/>
              <a:t>, </a:t>
            </a:r>
            <a:r>
              <a:rPr lang="ko-KR" altLang="en-US" sz="1600" dirty="0"/>
              <a:t>패턴의 후 </a:t>
            </a:r>
            <a:r>
              <a:rPr lang="ko-KR" altLang="en-US" sz="1600" dirty="0" err="1"/>
              <a:t>판정등</a:t>
            </a:r>
            <a:endParaRPr lang="en-US" altLang="ko-KR" sz="1600" dirty="0"/>
          </a:p>
          <a:p>
            <a:pPr marL="0" indent="0">
              <a:buNone/>
            </a:pPr>
            <a:r>
              <a:rPr lang="ko-KR" altLang="en-US" sz="1600" dirty="0"/>
              <a:t>긴장감 상승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-&gt; </a:t>
            </a:r>
            <a:r>
              <a:rPr lang="ko-KR" altLang="en-US" sz="1600" dirty="0"/>
              <a:t>기존 </a:t>
            </a:r>
            <a:r>
              <a:rPr lang="ko-KR" altLang="en-US" sz="1600" dirty="0" err="1"/>
              <a:t>데미안은</a:t>
            </a:r>
            <a:r>
              <a:rPr lang="ko-KR" altLang="en-US" sz="1600" dirty="0"/>
              <a:t> 다른 보스들의 비해 패턴의 어려움이 굉장히 낮지만</a:t>
            </a:r>
            <a:r>
              <a:rPr lang="en-US" altLang="ko-KR" sz="1600" dirty="0"/>
              <a:t>, </a:t>
            </a:r>
            <a:r>
              <a:rPr lang="ko-KR" altLang="en-US" sz="1600" dirty="0"/>
              <a:t>그로 인한 긴장감 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      </a:t>
            </a:r>
            <a:r>
              <a:rPr lang="ko-KR" altLang="en-US" sz="1600" dirty="0"/>
              <a:t>하락</a:t>
            </a:r>
            <a:r>
              <a:rPr lang="en-US" altLang="ko-KR" sz="1600" dirty="0"/>
              <a:t> + </a:t>
            </a:r>
            <a:r>
              <a:rPr lang="ko-KR" altLang="en-US" sz="1600" dirty="0"/>
              <a:t>위의 불쾌감으로 인해 재미도 없고 불쾌하기만 한 보스 라는 인식을 </a:t>
            </a:r>
            <a:r>
              <a:rPr lang="ko-KR" altLang="en-US" sz="1600" dirty="0" err="1"/>
              <a:t>벗겨내기</a:t>
            </a:r>
            <a:r>
              <a:rPr lang="ko-KR" altLang="en-US" sz="1600" dirty="0"/>
              <a:t> 위함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r>
              <a:rPr lang="ko-KR" altLang="en-US" sz="1600" dirty="0"/>
              <a:t>새로운 난이도 </a:t>
            </a:r>
            <a:r>
              <a:rPr lang="en-US" altLang="ko-KR" sz="1600" dirty="0"/>
              <a:t>+ </a:t>
            </a:r>
            <a:r>
              <a:rPr lang="ko-KR" altLang="en-US" sz="1600" dirty="0"/>
              <a:t>새로운 아이템 추가로 </a:t>
            </a:r>
            <a:r>
              <a:rPr lang="ko-KR" altLang="en-US" sz="1600" dirty="0" err="1"/>
              <a:t>스펙업</a:t>
            </a:r>
            <a:r>
              <a:rPr lang="ko-KR" altLang="en-US" sz="1600" dirty="0"/>
              <a:t> 유도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49515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3D096B-6028-4F21-B4DE-C4BE0F586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1" y="388875"/>
            <a:ext cx="10515600" cy="1325563"/>
          </a:xfrm>
        </p:spPr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보스의 배치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D8D72F-33E6-4B17-B31A-0D8049BD3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691" y="184937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/>
              <a:t>현재 </a:t>
            </a:r>
            <a:r>
              <a:rPr lang="ko-KR" altLang="en-US" sz="1400" dirty="0" err="1"/>
              <a:t>데미안의</a:t>
            </a:r>
            <a:r>
              <a:rPr lang="ko-KR" altLang="en-US" sz="1400" dirty="0"/>
              <a:t> 난이도는 </a:t>
            </a:r>
            <a:r>
              <a:rPr lang="ko-KR" altLang="en-US" sz="1400" dirty="0" err="1"/>
              <a:t>노멀</a:t>
            </a:r>
            <a:r>
              <a:rPr lang="ko-KR" altLang="en-US" sz="1400" dirty="0"/>
              <a:t> 기준 </a:t>
            </a:r>
            <a:r>
              <a:rPr lang="ko-KR" altLang="en-US" sz="1400" dirty="0" err="1"/>
              <a:t>노멀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스우</a:t>
            </a:r>
            <a:r>
              <a:rPr lang="en-US" altLang="ko-KR" sz="1400" dirty="0"/>
              <a:t>,</a:t>
            </a:r>
            <a:r>
              <a:rPr lang="ko-KR" altLang="en-US" sz="1400" dirty="0"/>
              <a:t> 카오스 </a:t>
            </a:r>
            <a:r>
              <a:rPr lang="ko-KR" altLang="en-US" sz="1400" dirty="0" err="1"/>
              <a:t>파풀라투스와</a:t>
            </a:r>
            <a:r>
              <a:rPr lang="ko-KR" altLang="en-US" sz="1400" dirty="0"/>
              <a:t> 같은 라인으로 아이템 </a:t>
            </a:r>
            <a:r>
              <a:rPr lang="ko-KR" altLang="en-US" sz="1400" dirty="0" err="1"/>
              <a:t>버닝이</a:t>
            </a:r>
            <a:r>
              <a:rPr lang="ko-KR" altLang="en-US" sz="1400" dirty="0"/>
              <a:t> 있는 현 기준 무난하게 넘어가는 레벨</a:t>
            </a:r>
            <a:r>
              <a:rPr lang="en-US" altLang="ko-KR" sz="14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하드 기준으로는 흔히 말하는 </a:t>
            </a:r>
            <a:r>
              <a:rPr lang="ko-KR" altLang="en-US" sz="1400" dirty="0" err="1"/>
              <a:t>검밑솔</a:t>
            </a:r>
            <a:r>
              <a:rPr lang="en-US" altLang="ko-KR" sz="1400" dirty="0"/>
              <a:t>(</a:t>
            </a:r>
            <a:r>
              <a:rPr lang="ko-KR" altLang="en-US" sz="1400" dirty="0"/>
              <a:t>하드 </a:t>
            </a:r>
            <a:r>
              <a:rPr lang="ko-KR" altLang="en-US" sz="1400" dirty="0" err="1"/>
              <a:t>진듄더</a:t>
            </a:r>
            <a:r>
              <a:rPr lang="en-US" altLang="ko-KR" sz="1400" dirty="0"/>
              <a:t>,</a:t>
            </a:r>
            <a:r>
              <a:rPr lang="ko-KR" altLang="en-US" sz="1400" dirty="0" err="1"/>
              <a:t>루윌슬</a:t>
            </a:r>
            <a:r>
              <a:rPr lang="en-US" altLang="ko-KR" sz="1400" dirty="0"/>
              <a:t>)</a:t>
            </a:r>
            <a:r>
              <a:rPr lang="ko-KR" altLang="en-US" sz="1400" dirty="0"/>
              <a:t>의 바로 밑으로 메이플 입문 </a:t>
            </a:r>
            <a:r>
              <a:rPr lang="ko-KR" altLang="en-US" sz="1400" dirty="0" err="1"/>
              <a:t>뉴비들이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노말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루시드</a:t>
            </a:r>
            <a:r>
              <a:rPr lang="ko-KR" altLang="en-US" sz="1400" dirty="0"/>
              <a:t> 윌과 같은 보스들을 잡고 </a:t>
            </a:r>
            <a:r>
              <a:rPr lang="ko-KR" altLang="en-US" sz="1400" dirty="0" err="1"/>
              <a:t>넘어왔을때</a:t>
            </a:r>
            <a:r>
              <a:rPr lang="ko-KR" altLang="en-US" sz="1400" dirty="0"/>
              <a:t> 막히는 </a:t>
            </a:r>
            <a:r>
              <a:rPr lang="ko-KR" altLang="en-US" sz="1400" dirty="0" err="1"/>
              <a:t>벽이자</a:t>
            </a:r>
            <a:r>
              <a:rPr lang="ko-KR" altLang="en-US" sz="1400" dirty="0"/>
              <a:t> </a:t>
            </a:r>
            <a:r>
              <a:rPr lang="ko-KR" altLang="en-US" sz="1400" dirty="0" err="1"/>
              <a:t>포스뻥을</a:t>
            </a:r>
            <a:r>
              <a:rPr lang="ko-KR" altLang="en-US" sz="1400" dirty="0"/>
              <a:t> 받지 못해 슬슬 보스 플레이 타임이 길어지는 라인</a:t>
            </a:r>
            <a:r>
              <a:rPr lang="en-US" altLang="ko-KR" sz="14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/>
              <a:t>즉 어느 정도의 난이도가 있어야 하며 기존 </a:t>
            </a:r>
            <a:r>
              <a:rPr lang="ko-KR" altLang="en-US" sz="1400" dirty="0" err="1"/>
              <a:t>데미안의</a:t>
            </a:r>
            <a:r>
              <a:rPr lang="ko-KR" altLang="en-US" sz="1400" dirty="0"/>
              <a:t> 불쾌함을 느끼지 않게 하는 것이 핵심</a:t>
            </a:r>
            <a:r>
              <a:rPr lang="en-US" altLang="ko-KR" sz="14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 err="1"/>
              <a:t>익스트림</a:t>
            </a:r>
            <a:r>
              <a:rPr lang="ko-KR" altLang="en-US" sz="1400" dirty="0"/>
              <a:t> 난이도의 경우에는 </a:t>
            </a:r>
            <a:r>
              <a:rPr lang="ko-KR" altLang="en-US" sz="1400" dirty="0" err="1"/>
              <a:t>익스트림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스우와</a:t>
            </a:r>
            <a:r>
              <a:rPr lang="ko-KR" altLang="en-US" sz="1400" dirty="0"/>
              <a:t> 같은 수준 보다 한 단계 높게</a:t>
            </a:r>
            <a:r>
              <a:rPr lang="en-US" altLang="ko-KR" sz="1400" dirty="0"/>
              <a:t>, </a:t>
            </a:r>
            <a:r>
              <a:rPr lang="ko-KR" altLang="en-US" sz="1400" dirty="0"/>
              <a:t>하드 보다 훨씬 강화된 패턴을 구사하도록 변경해야 한다</a:t>
            </a:r>
            <a:r>
              <a:rPr lang="en-US" altLang="ko-KR" sz="1400" dirty="0"/>
              <a:t>.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29225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C869DF-424B-4DC9-A785-99EDA8D96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940" y="353250"/>
            <a:ext cx="10515600" cy="1325563"/>
          </a:xfrm>
        </p:spPr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보스 보상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000416-A669-4A48-994C-5E4540F8B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940" y="181375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400" dirty="0" err="1"/>
              <a:t>익스트림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스우의</a:t>
            </a:r>
            <a:r>
              <a:rPr lang="ko-KR" altLang="en-US" sz="1400" dirty="0"/>
              <a:t> 체력은 </a:t>
            </a:r>
            <a:r>
              <a:rPr lang="en-US" altLang="ko-KR" sz="1400" dirty="0"/>
              <a:t>1810</a:t>
            </a:r>
            <a:r>
              <a:rPr lang="ko-KR" altLang="en-US" sz="1400" dirty="0"/>
              <a:t>조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결정석</a:t>
            </a:r>
            <a:r>
              <a:rPr lang="ko-KR" altLang="en-US" sz="1400" dirty="0"/>
              <a:t> 가격은 </a:t>
            </a:r>
            <a:r>
              <a:rPr lang="en-US" altLang="ko-KR" sz="1400" dirty="0"/>
              <a:t>5</a:t>
            </a:r>
            <a:r>
              <a:rPr lang="ko-KR" altLang="en-US" sz="1400" dirty="0"/>
              <a:t>억 </a:t>
            </a:r>
            <a:r>
              <a:rPr lang="en-US" altLang="ko-KR" sz="1400" dirty="0"/>
              <a:t>5</a:t>
            </a:r>
            <a:r>
              <a:rPr lang="ko-KR" altLang="en-US" sz="1400" dirty="0"/>
              <a:t>천정도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-&gt; </a:t>
            </a:r>
            <a:r>
              <a:rPr lang="ko-KR" altLang="en-US" sz="1400" dirty="0" err="1"/>
              <a:t>어센틱</a:t>
            </a:r>
            <a:r>
              <a:rPr lang="ko-KR" altLang="en-US" sz="1400" dirty="0"/>
              <a:t> 포스의 부재</a:t>
            </a:r>
            <a:r>
              <a:rPr lang="en-US" altLang="ko-KR" sz="1400" dirty="0"/>
              <a:t>/ </a:t>
            </a:r>
            <a:r>
              <a:rPr lang="ko-KR" altLang="en-US" sz="1400" dirty="0" err="1"/>
              <a:t>스우</a:t>
            </a:r>
            <a:r>
              <a:rPr lang="ko-KR" altLang="en-US" sz="1400" dirty="0"/>
              <a:t> 위의 보스인 </a:t>
            </a:r>
            <a:r>
              <a:rPr lang="ko-KR" altLang="en-US" sz="1400" dirty="0" err="1"/>
              <a:t>카링은</a:t>
            </a:r>
            <a:r>
              <a:rPr lang="ko-KR" altLang="en-US" sz="1400" dirty="0"/>
              <a:t> </a:t>
            </a:r>
            <a:r>
              <a:rPr lang="en-US" altLang="ko-KR" sz="1400" dirty="0"/>
              <a:t>3920</a:t>
            </a:r>
            <a:r>
              <a:rPr lang="ko-KR" altLang="en-US" sz="1400" dirty="0"/>
              <a:t>조</a:t>
            </a:r>
            <a:r>
              <a:rPr lang="en-US" altLang="ko-KR" sz="1400" dirty="0"/>
              <a:t>/</a:t>
            </a:r>
            <a:r>
              <a:rPr lang="ko-KR" altLang="en-US" sz="1400" dirty="0" err="1"/>
              <a:t>림보는</a:t>
            </a:r>
            <a:r>
              <a:rPr lang="ko-KR" altLang="en-US" sz="1400" dirty="0"/>
              <a:t> </a:t>
            </a:r>
            <a:r>
              <a:rPr lang="en-US" altLang="ko-KR" sz="1400" dirty="0"/>
              <a:t>6480</a:t>
            </a:r>
            <a:r>
              <a:rPr lang="ko-KR" altLang="en-US" sz="1400" dirty="0"/>
              <a:t>조 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-&gt; </a:t>
            </a:r>
            <a:r>
              <a:rPr lang="ko-KR" altLang="en-US" sz="1400" dirty="0" err="1"/>
              <a:t>최종데미지</a:t>
            </a:r>
            <a:r>
              <a:rPr lang="ko-KR" altLang="en-US" sz="1400" dirty="0"/>
              <a:t> 증가 시스템으로 인해 보스의 </a:t>
            </a:r>
            <a:r>
              <a:rPr lang="ko-KR" altLang="en-US" sz="1400" dirty="0" err="1"/>
              <a:t>피통을</a:t>
            </a:r>
            <a:r>
              <a:rPr lang="ko-KR" altLang="en-US" sz="1400" dirty="0"/>
              <a:t> 조금 더 높게 설정</a:t>
            </a:r>
            <a:r>
              <a:rPr lang="en-US" altLang="ko-KR" sz="1400" dirty="0"/>
              <a:t> -&gt; 2340</a:t>
            </a:r>
            <a:r>
              <a:rPr lang="ko-KR" altLang="en-US" sz="1400" dirty="0"/>
              <a:t>조 </a:t>
            </a:r>
            <a:r>
              <a:rPr lang="en-US" altLang="ko-KR" sz="1400" dirty="0"/>
              <a:t>/ </a:t>
            </a:r>
            <a:r>
              <a:rPr lang="ko-KR" altLang="en-US" sz="1400" dirty="0"/>
              <a:t>결정석은 </a:t>
            </a:r>
            <a:r>
              <a:rPr lang="en-US" altLang="ko-KR" sz="1400" dirty="0"/>
              <a:t>5</a:t>
            </a:r>
            <a:r>
              <a:rPr lang="ko-KR" altLang="en-US" sz="1400" dirty="0"/>
              <a:t>억 </a:t>
            </a:r>
            <a:r>
              <a:rPr lang="en-US" altLang="ko-KR" sz="1400" dirty="0"/>
              <a:t>8</a:t>
            </a:r>
            <a:r>
              <a:rPr lang="ko-KR" altLang="en-US" sz="1400" dirty="0"/>
              <a:t>천 </a:t>
            </a:r>
            <a:r>
              <a:rPr lang="en-US" altLang="ko-KR" sz="1400" dirty="0"/>
              <a:t>/ 2</a:t>
            </a:r>
            <a:r>
              <a:rPr lang="ko-KR" altLang="en-US" sz="1400" dirty="0"/>
              <a:t>인 보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    </a:t>
            </a:r>
            <a:r>
              <a:rPr lang="ko-KR" altLang="en-US" sz="1400" dirty="0" err="1"/>
              <a:t>스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1</a:t>
            </a:r>
            <a:r>
              <a:rPr lang="ko-KR" altLang="en-US" sz="1400" dirty="0" err="1"/>
              <a:t>페이즈의</a:t>
            </a:r>
            <a:r>
              <a:rPr lang="ko-KR" altLang="en-US" sz="1400" dirty="0"/>
              <a:t> 체력을 전체 체력의 </a:t>
            </a:r>
            <a:r>
              <a:rPr lang="en-US" altLang="ko-KR" sz="1400" dirty="0"/>
              <a:t>60%/ 2</a:t>
            </a:r>
            <a:r>
              <a:rPr lang="ko-KR" altLang="en-US" sz="1400" dirty="0" err="1"/>
              <a:t>페이즈의</a:t>
            </a:r>
            <a:r>
              <a:rPr lang="ko-KR" altLang="en-US" sz="1400" dirty="0"/>
              <a:t> 체력을 </a:t>
            </a:r>
            <a:r>
              <a:rPr lang="en-US" altLang="ko-KR" sz="1400" dirty="0"/>
              <a:t>40%</a:t>
            </a:r>
            <a:r>
              <a:rPr lang="ko-KR" altLang="en-US" sz="1400" dirty="0"/>
              <a:t>로 설정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-&gt; 2</a:t>
            </a:r>
            <a:r>
              <a:rPr lang="ko-KR" altLang="en-US" sz="1400" dirty="0" err="1"/>
              <a:t>페이즈의</a:t>
            </a:r>
            <a:r>
              <a:rPr lang="ko-KR" altLang="en-US" sz="1400" dirty="0"/>
              <a:t> </a:t>
            </a:r>
            <a:r>
              <a:rPr lang="ko-KR" altLang="en-US" sz="1400" dirty="0" err="1"/>
              <a:t>피지컬을</a:t>
            </a:r>
            <a:r>
              <a:rPr lang="ko-KR" altLang="en-US" sz="1400" dirty="0"/>
              <a:t> 요구하는 피로도를 상정해 </a:t>
            </a:r>
            <a:r>
              <a:rPr lang="en-US" altLang="ko-KR" sz="1400" dirty="0"/>
              <a:t>1</a:t>
            </a:r>
            <a:r>
              <a:rPr lang="ko-KR" altLang="en-US" sz="1400" dirty="0" err="1"/>
              <a:t>페이즈의</a:t>
            </a:r>
            <a:r>
              <a:rPr lang="ko-KR" altLang="en-US" sz="1400" dirty="0"/>
              <a:t> 체력을 좀 더 높게 설정</a:t>
            </a:r>
            <a:endParaRPr lang="en-US" altLang="ko-KR" sz="1400" dirty="0"/>
          </a:p>
          <a:p>
            <a:pPr marL="0" indent="0">
              <a:buNone/>
            </a:pPr>
            <a:r>
              <a:rPr lang="ko-KR" altLang="en-US" sz="1400" dirty="0"/>
              <a:t>신규 </a:t>
            </a:r>
            <a:r>
              <a:rPr lang="ko-KR" altLang="en-US" sz="1400" dirty="0" err="1"/>
              <a:t>칠흑템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 -&gt; </a:t>
            </a:r>
            <a:r>
              <a:rPr lang="ko-KR" altLang="en-US" sz="1400" dirty="0"/>
              <a:t>새로운 포켓 아이템 </a:t>
            </a:r>
            <a:r>
              <a:rPr lang="en-US" altLang="ko-KR" sz="1400" dirty="0"/>
              <a:t>“</a:t>
            </a:r>
            <a:r>
              <a:rPr lang="ko-KR" altLang="en-US" sz="1400" dirty="0"/>
              <a:t>생명의 결정</a:t>
            </a:r>
            <a:r>
              <a:rPr lang="en-US" altLang="ko-KR" sz="1400" dirty="0"/>
              <a:t>“ </a:t>
            </a:r>
            <a:r>
              <a:rPr lang="ko-KR" altLang="en-US" sz="1400" dirty="0"/>
              <a:t>기존 마도서의 비해 높은 추가 옵션 수치 </a:t>
            </a:r>
            <a:r>
              <a:rPr lang="en-US" altLang="ko-KR" sz="1400" dirty="0"/>
              <a:t>+ </a:t>
            </a:r>
            <a:r>
              <a:rPr lang="ko-KR" altLang="en-US" sz="1400" dirty="0"/>
              <a:t>기본 옵션</a:t>
            </a:r>
            <a:r>
              <a:rPr lang="en-US" altLang="ko-KR" sz="1400" dirty="0"/>
              <a:t>(200</a:t>
            </a:r>
            <a:r>
              <a:rPr lang="ko-KR" altLang="en-US" sz="1400" dirty="0"/>
              <a:t>제</a:t>
            </a:r>
            <a:r>
              <a:rPr lang="en-US" altLang="ko-KR" sz="1400" dirty="0"/>
              <a:t>)</a:t>
            </a:r>
          </a:p>
          <a:p>
            <a:pPr marL="0" indent="0">
              <a:buNone/>
            </a:pPr>
            <a:r>
              <a:rPr lang="en-US" altLang="ko-KR" sz="1400" dirty="0"/>
              <a:t> -&gt; </a:t>
            </a:r>
            <a:r>
              <a:rPr lang="ko-KR" altLang="en-US" sz="1400" dirty="0" err="1"/>
              <a:t>올스탯</a:t>
            </a:r>
            <a:r>
              <a:rPr lang="ko-KR" altLang="en-US" sz="1400" dirty="0"/>
              <a:t> </a:t>
            </a:r>
            <a:r>
              <a:rPr lang="en-US" altLang="ko-KR" sz="1400" dirty="0"/>
              <a:t>+ 30, </a:t>
            </a:r>
            <a:r>
              <a:rPr lang="ko-KR" altLang="en-US" sz="1400" dirty="0"/>
              <a:t>공격력</a:t>
            </a:r>
            <a:r>
              <a:rPr lang="en-US" altLang="ko-KR" sz="1400" dirty="0"/>
              <a:t>,</a:t>
            </a:r>
            <a:r>
              <a:rPr lang="ko-KR" altLang="en-US" sz="1400" dirty="0"/>
              <a:t>마력 </a:t>
            </a:r>
            <a:r>
              <a:rPr lang="en-US" altLang="ko-KR" sz="1400" dirty="0"/>
              <a:t>+ 20, </a:t>
            </a:r>
            <a:r>
              <a:rPr lang="ko-KR" altLang="en-US" sz="1400" dirty="0"/>
              <a:t>보스 데미지 </a:t>
            </a:r>
            <a:r>
              <a:rPr lang="en-US" altLang="ko-KR" sz="1400" dirty="0"/>
              <a:t>+ 20% 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ko-KR" altLang="en-US" sz="1400" dirty="0"/>
          </a:p>
        </p:txBody>
      </p:sp>
      <p:sp>
        <p:nvSpPr>
          <p:cNvPr id="4" name="AutoShape 2" descr="생성된 이미지">
            <a:extLst>
              <a:ext uri="{FF2B5EF4-FFF2-40B4-BE49-F238E27FC236}">
                <a16:creationId xmlns:a16="http://schemas.microsoft.com/office/drawing/2014/main" id="{8E6B71E2-2A3C-420E-B86D-6913F8EE5C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BF20589-3FAA-4C40-8307-BF04C189B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7749" y="3490355"/>
            <a:ext cx="1740725" cy="174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390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40631-64BC-4430-9969-9008C377A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688" y="347312"/>
            <a:ext cx="10515600" cy="1325563"/>
          </a:xfrm>
        </p:spPr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보스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884A47-EC8E-45DC-A4C8-5FA6A2EA9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312" y="1890939"/>
            <a:ext cx="10515600" cy="4349544"/>
          </a:xfrm>
        </p:spPr>
        <p:txBody>
          <a:bodyPr>
            <a:normAutofit/>
          </a:bodyPr>
          <a:lstStyle/>
          <a:p>
            <a:r>
              <a:rPr lang="ko-KR" altLang="en-US" dirty="0"/>
              <a:t>기존과 같은 </a:t>
            </a:r>
            <a:r>
              <a:rPr lang="en-US" altLang="ko-KR" dirty="0"/>
              <a:t>2</a:t>
            </a:r>
            <a:r>
              <a:rPr lang="ko-KR" altLang="en-US" dirty="0" err="1"/>
              <a:t>페이즈</a:t>
            </a:r>
            <a:r>
              <a:rPr lang="ko-KR" altLang="en-US" dirty="0"/>
              <a:t> 형식으로 진행</a:t>
            </a:r>
            <a:r>
              <a:rPr lang="en-US" altLang="ko-KR" dirty="0"/>
              <a:t>.</a:t>
            </a:r>
            <a:endParaRPr lang="en-US" altLang="ko-KR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400" dirty="0"/>
              <a:t>1</a:t>
            </a:r>
            <a:r>
              <a:rPr lang="ko-KR" altLang="en-US" sz="1400" dirty="0" err="1"/>
              <a:t>페이즈는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데미안의</a:t>
            </a:r>
            <a:r>
              <a:rPr lang="ko-KR" altLang="en-US" sz="1400" dirty="0"/>
              <a:t> 낙인을 중심으로 진행</a:t>
            </a:r>
            <a:r>
              <a:rPr lang="en-US" altLang="ko-KR" sz="1400" dirty="0"/>
              <a:t>. – </a:t>
            </a:r>
            <a:r>
              <a:rPr lang="ko-KR" altLang="en-US" sz="1400" dirty="0"/>
              <a:t>낙인과 오염을 극복하는 </a:t>
            </a:r>
            <a:r>
              <a:rPr lang="ko-KR" altLang="en-US" sz="1400" dirty="0" err="1"/>
              <a:t>보스전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ko-KR" altLang="en-US" sz="1400" dirty="0" err="1"/>
              <a:t>데미안은</a:t>
            </a:r>
            <a:r>
              <a:rPr lang="ko-KR" altLang="en-US" sz="1400" dirty="0"/>
              <a:t> 알림</a:t>
            </a:r>
            <a:r>
              <a:rPr lang="en-US" altLang="ko-KR" sz="1400" dirty="0"/>
              <a:t>(</a:t>
            </a:r>
            <a:r>
              <a:rPr lang="ko-KR" altLang="en-US" sz="1400" dirty="0" err="1"/>
              <a:t>데미안이</a:t>
            </a:r>
            <a:r>
              <a:rPr lang="ko-KR" altLang="en-US" sz="1400" dirty="0"/>
              <a:t> 적에게 낙인을 새깁니다</a:t>
            </a:r>
            <a:r>
              <a:rPr lang="en-US" altLang="ko-KR" sz="1400" dirty="0"/>
              <a:t>)</a:t>
            </a:r>
            <a:r>
              <a:rPr lang="ko-KR" altLang="en-US" sz="1400" dirty="0"/>
              <a:t>와 함께 유저 한명에게 낙인</a:t>
            </a:r>
            <a:r>
              <a:rPr lang="en-US" altLang="ko-KR" sz="1400" dirty="0"/>
              <a:t>(</a:t>
            </a:r>
            <a:r>
              <a:rPr lang="ko-KR" altLang="en-US" sz="1400" dirty="0"/>
              <a:t>게이지</a:t>
            </a:r>
            <a:r>
              <a:rPr lang="en-US" altLang="ko-KR" sz="1400" dirty="0"/>
              <a:t>)</a:t>
            </a:r>
            <a:r>
              <a:rPr lang="ko-KR" altLang="en-US" sz="1400" dirty="0"/>
              <a:t>을 부여하며 적에게 더 강력한 데미지와 특정 공격을 하는 대신</a:t>
            </a:r>
            <a:r>
              <a:rPr lang="en-US" altLang="ko-KR" sz="1400" dirty="0"/>
              <a:t>, </a:t>
            </a:r>
            <a:r>
              <a:rPr lang="ko-KR" altLang="en-US" sz="1400" dirty="0"/>
              <a:t>플레이어가 가하는 최종 데미지가 </a:t>
            </a:r>
            <a:r>
              <a:rPr lang="en-US" altLang="ko-KR" sz="1400" dirty="0"/>
              <a:t>10%</a:t>
            </a:r>
            <a:r>
              <a:rPr lang="ko-KR" altLang="en-US" sz="1400" dirty="0"/>
              <a:t>증가</a:t>
            </a:r>
            <a:r>
              <a:rPr lang="en-US" altLang="ko-KR" sz="1400" dirty="0"/>
              <a:t>. </a:t>
            </a:r>
            <a:r>
              <a:rPr lang="ko-KR" altLang="en-US" sz="1400" dirty="0"/>
              <a:t>유저가 </a:t>
            </a:r>
            <a:r>
              <a:rPr lang="ko-KR" altLang="en-US" sz="1400" dirty="0" err="1"/>
              <a:t>데미안에게</a:t>
            </a:r>
            <a:r>
              <a:rPr lang="ko-KR" altLang="en-US" sz="1400" dirty="0"/>
              <a:t> 공격을 할 수록 낙인 게이지가 감소한다</a:t>
            </a:r>
            <a:r>
              <a:rPr lang="en-US" altLang="ko-KR" sz="1400" dirty="0"/>
              <a:t>.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1400" dirty="0"/>
              <a:t>1</a:t>
            </a:r>
            <a:r>
              <a:rPr lang="ko-KR" altLang="en-US" sz="1400" dirty="0"/>
              <a:t>분 </a:t>
            </a:r>
            <a:r>
              <a:rPr lang="en-US" altLang="ko-KR" sz="1400" dirty="0"/>
              <a:t>30</a:t>
            </a:r>
            <a:r>
              <a:rPr lang="ko-KR" altLang="en-US" sz="1400" dirty="0" err="1"/>
              <a:t>초동안</a:t>
            </a:r>
            <a:r>
              <a:rPr lang="ko-KR" altLang="en-US" sz="1400" dirty="0"/>
              <a:t> 낙인 게이지를 감소시켜 해제하지 못할 경우 </a:t>
            </a:r>
            <a:r>
              <a:rPr lang="ko-KR" altLang="en-US" sz="1400" dirty="0" err="1"/>
              <a:t>데미안이</a:t>
            </a:r>
            <a:r>
              <a:rPr lang="ko-KR" altLang="en-US" sz="1400" dirty="0"/>
              <a:t> 낙인을 회수하며 낙인이 부여되었던 유저는 사망하고</a:t>
            </a:r>
            <a:r>
              <a:rPr lang="en-US" altLang="ko-KR" sz="1400" dirty="0"/>
              <a:t> </a:t>
            </a:r>
            <a:r>
              <a:rPr lang="ko-KR" altLang="en-US" sz="1400" dirty="0" err="1"/>
              <a:t>데미안에게는</a:t>
            </a:r>
            <a:r>
              <a:rPr lang="ko-KR" altLang="en-US" sz="1400" dirty="0"/>
              <a:t> 회수된 낙인이라는 버프가 걸리게 된다</a:t>
            </a:r>
            <a:r>
              <a:rPr lang="en-US" altLang="ko-KR" sz="1400" dirty="0"/>
              <a:t>.</a:t>
            </a:r>
            <a:r>
              <a:rPr lang="ko-KR" altLang="en-US" sz="1400" dirty="0"/>
              <a:t> 회수된 낙인은 총 </a:t>
            </a:r>
            <a:r>
              <a:rPr lang="en-US" altLang="ko-KR" sz="1400" dirty="0"/>
              <a:t>3</a:t>
            </a:r>
            <a:r>
              <a:rPr lang="ko-KR" altLang="en-US" sz="1400" dirty="0"/>
              <a:t>번 쌓이며 각 스택 별 변화는 다음과 같다</a:t>
            </a:r>
            <a:r>
              <a:rPr lang="en-US" altLang="ko-KR" sz="1400" dirty="0"/>
              <a:t>.</a:t>
            </a:r>
          </a:p>
          <a:p>
            <a:pPr marL="457200" lvl="1" indent="0">
              <a:buNone/>
            </a:pPr>
            <a:endParaRPr lang="en-US" altLang="ko-KR" sz="1400" dirty="0"/>
          </a:p>
          <a:p>
            <a:pPr marL="457200" lvl="1" indent="0">
              <a:buNone/>
            </a:pPr>
            <a:endParaRPr lang="en-US" altLang="ko-KR" sz="1400" dirty="0"/>
          </a:p>
          <a:p>
            <a:pPr marL="457200" lvl="1" indent="0">
              <a:buNone/>
            </a:pPr>
            <a:endParaRPr lang="en-US" altLang="ko-KR" sz="1400" dirty="0"/>
          </a:p>
          <a:p>
            <a:pPr marL="457200" lvl="1" indent="0">
              <a:buNone/>
            </a:pPr>
            <a:endParaRPr lang="en-US" altLang="ko-KR" sz="1400" dirty="0"/>
          </a:p>
          <a:p>
            <a:pPr marL="457200" lvl="1" indent="0">
              <a:buNone/>
            </a:pPr>
            <a:endParaRPr lang="ko-KR" altLang="en-US" sz="1400" dirty="0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9C120AD5-94BA-4170-B4C0-F25747D83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519000"/>
              </p:ext>
            </p:extLst>
          </p:nvPr>
        </p:nvGraphicFramePr>
        <p:xfrm>
          <a:off x="938150" y="4561708"/>
          <a:ext cx="8105570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18458">
                  <a:extLst>
                    <a:ext uri="{9D8B030D-6E8A-4147-A177-3AD203B41FA5}">
                      <a16:colId xmlns:a16="http://schemas.microsoft.com/office/drawing/2014/main" val="3121275924"/>
                    </a:ext>
                  </a:extLst>
                </a:gridCol>
                <a:gridCol w="7387112">
                  <a:extLst>
                    <a:ext uri="{9D8B030D-6E8A-4147-A177-3AD203B41FA5}">
                      <a16:colId xmlns:a16="http://schemas.microsoft.com/office/drawing/2014/main" val="2120875854"/>
                    </a:ext>
                  </a:extLst>
                </a:gridCol>
              </a:tblGrid>
              <a:tr h="310828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r>
                        <a:rPr lang="ko-KR" altLang="en-US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스택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cap="none" spc="0" dirty="0" err="1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데미안이</a:t>
                      </a:r>
                      <a:r>
                        <a:rPr lang="ko-KR" altLang="en-US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 가하는 피해가 </a:t>
                      </a:r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5% </a:t>
                      </a:r>
                      <a:r>
                        <a:rPr lang="ko-KR" altLang="en-US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증가</a:t>
                      </a:r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 latinLnBrk="1"/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305106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r>
                        <a:rPr lang="ko-KR" altLang="en-US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스택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낙인 게이지의 총량이 </a:t>
                      </a:r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r>
                        <a:rPr lang="ko-KR" altLang="en-US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증가</a:t>
                      </a:r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 latinLnBrk="1"/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6287491"/>
                  </a:ext>
                </a:extLst>
              </a:tr>
              <a:tr h="504000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r>
                        <a:rPr lang="ko-KR" altLang="en-US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스택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낙인 유저에게만 공격하는 패턴이 모든 유저에게 공격으로 변경</a:t>
                      </a:r>
                      <a:r>
                        <a:rPr lang="en-US" altLang="ko-KR" sz="1400" b="0" cap="none" spc="0" dirty="0">
                          <a:ln w="0"/>
                          <a:solidFill>
                            <a:schemeClr val="tx1"/>
                          </a:solidFill>
                          <a:effectLst/>
                        </a:rPr>
                        <a:t>.</a:t>
                      </a:r>
                    </a:p>
                    <a:p>
                      <a:pPr algn="ctr" latinLnBrk="1"/>
                      <a:endParaRPr lang="ko-KR" altLang="en-US" sz="1400" b="0" cap="none" spc="0" dirty="0">
                        <a:ln w="0"/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3525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342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342376-A353-4A60-9E6D-9ED2FD79F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063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보스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1328F9-94B8-45A5-B433-647D8B809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613" y="1690688"/>
            <a:ext cx="11031187" cy="466725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/>
              <a:t>2</a:t>
            </a:r>
            <a:r>
              <a:rPr lang="ko-KR" altLang="en-US" sz="1400" dirty="0" err="1"/>
              <a:t>페이즈는</a:t>
            </a:r>
            <a:r>
              <a:rPr lang="ko-KR" altLang="en-US" sz="1400" dirty="0"/>
              <a:t> </a:t>
            </a:r>
            <a:r>
              <a:rPr lang="ko-KR" altLang="en-US" sz="1400" dirty="0" err="1"/>
              <a:t>광전사</a:t>
            </a:r>
            <a:r>
              <a:rPr lang="ko-KR" altLang="en-US" sz="1400" dirty="0"/>
              <a:t> 컨셉으로 힘으로 새로운 </a:t>
            </a:r>
            <a:r>
              <a:rPr lang="ko-KR" altLang="en-US" sz="1400" dirty="0" err="1"/>
              <a:t>기믹인</a:t>
            </a:r>
            <a:r>
              <a:rPr lang="ko-KR" altLang="en-US" sz="1400" dirty="0"/>
              <a:t> </a:t>
            </a:r>
            <a:r>
              <a:rPr lang="ko-KR" altLang="en-US" sz="1400" dirty="0" err="1"/>
              <a:t>패링이</a:t>
            </a:r>
            <a:r>
              <a:rPr lang="ko-KR" altLang="en-US" sz="1400" dirty="0"/>
              <a:t> 존재</a:t>
            </a:r>
            <a:r>
              <a:rPr lang="en-US" altLang="ko-KR" sz="1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   </a:t>
            </a:r>
            <a:r>
              <a:rPr lang="ko-KR" altLang="en-US" sz="1400" dirty="0" err="1"/>
              <a:t>데미안은</a:t>
            </a:r>
            <a:r>
              <a:rPr lang="ko-KR" altLang="en-US" sz="1400" dirty="0"/>
              <a:t> </a:t>
            </a:r>
            <a:r>
              <a:rPr lang="en-US" altLang="ko-KR" sz="1400" dirty="0"/>
              <a:t>2</a:t>
            </a:r>
            <a:r>
              <a:rPr lang="ko-KR" altLang="en-US" sz="1400" dirty="0"/>
              <a:t>분 주기마다 </a:t>
            </a:r>
            <a:r>
              <a:rPr lang="ko-KR" altLang="en-US" sz="1400" dirty="0" err="1"/>
              <a:t>기믹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컷씬이</a:t>
            </a:r>
            <a:r>
              <a:rPr lang="ko-KR" altLang="en-US" sz="1400" dirty="0"/>
              <a:t> 나오며 폭주한 힘으로 맵 전체에 최대체력의 </a:t>
            </a:r>
            <a:r>
              <a:rPr lang="en-US" altLang="ko-KR" sz="1400" dirty="0"/>
              <a:t>150%</a:t>
            </a:r>
            <a:r>
              <a:rPr lang="ko-KR" altLang="en-US" sz="1400" dirty="0"/>
              <a:t> 데미지를 입힘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   </a:t>
            </a:r>
            <a:r>
              <a:rPr lang="ko-KR" altLang="en-US" sz="1400" dirty="0" err="1"/>
              <a:t>데미안이</a:t>
            </a:r>
            <a:r>
              <a:rPr lang="ko-KR" altLang="en-US" sz="1400" dirty="0"/>
              <a:t> 직접 검을 휘두르는 패턴을 상호작용 키 </a:t>
            </a:r>
            <a:r>
              <a:rPr lang="en-US" altLang="ko-KR" sz="1400" dirty="0"/>
              <a:t>(Space)</a:t>
            </a:r>
            <a:r>
              <a:rPr lang="ko-KR" altLang="en-US" sz="1400" dirty="0"/>
              <a:t>를 통해 방어막</a:t>
            </a:r>
            <a:r>
              <a:rPr lang="en-US" altLang="ko-KR" sz="1400" dirty="0"/>
              <a:t>(</a:t>
            </a:r>
            <a:r>
              <a:rPr lang="ko-KR" altLang="en-US" sz="1400" dirty="0" err="1"/>
              <a:t>쿨타임</a:t>
            </a:r>
            <a:r>
              <a:rPr lang="ko-KR" altLang="en-US" sz="1400" dirty="0"/>
              <a:t> </a:t>
            </a:r>
            <a:r>
              <a:rPr lang="en-US" altLang="ko-KR" sz="1400" dirty="0"/>
              <a:t>30</a:t>
            </a:r>
            <a:r>
              <a:rPr lang="ko-KR" altLang="en-US" sz="1400" dirty="0"/>
              <a:t>초</a:t>
            </a:r>
            <a:r>
              <a:rPr lang="en-US" altLang="ko-KR" sz="1400" dirty="0"/>
              <a:t>)</a:t>
            </a:r>
            <a:r>
              <a:rPr lang="ko-KR" altLang="en-US" sz="1400" dirty="0"/>
              <a:t>을 펼쳐 튕겨낼 경우 </a:t>
            </a:r>
            <a:r>
              <a:rPr lang="ko-KR" altLang="en-US" sz="1400" dirty="0" err="1"/>
              <a:t>데미안이</a:t>
            </a:r>
            <a:r>
              <a:rPr lang="ko-KR" altLang="en-US" sz="1400" dirty="0"/>
              <a:t> </a:t>
            </a:r>
            <a:r>
              <a:rPr lang="en-US" altLang="ko-KR" sz="1400" dirty="0"/>
              <a:t>1</a:t>
            </a:r>
            <a:r>
              <a:rPr lang="ko-KR" altLang="en-US" sz="1400" dirty="0"/>
              <a:t>초의 </a:t>
            </a: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/>
              <a:t>   </a:t>
            </a:r>
            <a:r>
              <a:rPr lang="ko-KR" altLang="en-US" sz="1400" dirty="0"/>
              <a:t>그로기에 빠지며 즉사 </a:t>
            </a:r>
            <a:r>
              <a:rPr lang="ko-KR" altLang="en-US" sz="1400" dirty="0" err="1"/>
              <a:t>컷씬</a:t>
            </a:r>
            <a:r>
              <a:rPr lang="ko-KR" altLang="en-US" sz="1400" dirty="0"/>
              <a:t> 데미지가 </a:t>
            </a:r>
            <a:r>
              <a:rPr lang="en-US" altLang="ko-KR" sz="1400" dirty="0"/>
              <a:t>25%</a:t>
            </a:r>
            <a:r>
              <a:rPr lang="ko-KR" altLang="en-US" sz="1400" dirty="0"/>
              <a:t>씩 감소한다</a:t>
            </a:r>
            <a:r>
              <a:rPr lang="en-US" altLang="ko-KR" sz="1400" dirty="0"/>
              <a:t>.(</a:t>
            </a:r>
            <a:r>
              <a:rPr lang="ko-KR" altLang="en-US" sz="1400" dirty="0"/>
              <a:t>최소 </a:t>
            </a:r>
            <a:r>
              <a:rPr lang="en-US" altLang="ko-KR" sz="1400" dirty="0"/>
              <a:t>3</a:t>
            </a:r>
            <a:r>
              <a:rPr lang="ko-KR" altLang="en-US" sz="1400" dirty="0"/>
              <a:t>번의 </a:t>
            </a:r>
            <a:r>
              <a:rPr lang="ko-KR" altLang="en-US" sz="1400" dirty="0" err="1"/>
              <a:t>패링이</a:t>
            </a:r>
            <a:r>
              <a:rPr lang="ko-KR" altLang="en-US" sz="1400" dirty="0"/>
              <a:t> 필요</a:t>
            </a:r>
            <a:r>
              <a:rPr lang="en-US" altLang="ko-KR" sz="1400" dirty="0"/>
              <a:t>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   </a:t>
            </a:r>
            <a:r>
              <a:rPr lang="en-US" altLang="ko-KR" sz="1400" dirty="0"/>
              <a:t>1</a:t>
            </a:r>
            <a:r>
              <a:rPr lang="ko-KR" altLang="en-US" sz="1400" dirty="0" err="1"/>
              <a:t>페이즈에</a:t>
            </a:r>
            <a:r>
              <a:rPr lang="ko-KR" altLang="en-US" sz="1400" dirty="0"/>
              <a:t> 회수된 낙인의 스택에 따라 </a:t>
            </a:r>
            <a:r>
              <a:rPr lang="en-US" altLang="ko-KR" sz="1400" dirty="0"/>
              <a:t>2</a:t>
            </a:r>
            <a:r>
              <a:rPr lang="ko-KR" altLang="en-US" sz="1400" dirty="0" err="1"/>
              <a:t>페이즈로</a:t>
            </a:r>
            <a:r>
              <a:rPr lang="ko-KR" altLang="en-US" sz="1400" dirty="0"/>
              <a:t> 넘어올 때 다음과 같은 버프가 </a:t>
            </a:r>
            <a:r>
              <a:rPr lang="ko-KR" altLang="en-US" sz="1400" dirty="0" err="1"/>
              <a:t>데미안에게</a:t>
            </a:r>
            <a:r>
              <a:rPr lang="ko-KR" altLang="en-US" sz="1400" dirty="0"/>
              <a:t> 부여된다</a:t>
            </a:r>
            <a:r>
              <a:rPr lang="en-US" altLang="ko-KR" sz="1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1400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400" dirty="0"/>
              <a:t>  또한 낙인 게이지의 개념이 바뀌며 유저들은 공통된 낙인 게이지를 가지며 이 낙인 게이지가 채워지지 않도록 조심해야 한다</a:t>
            </a:r>
            <a:r>
              <a:rPr lang="en-US" altLang="ko-KR" sz="1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400" dirty="0"/>
              <a:t>   2</a:t>
            </a:r>
            <a:r>
              <a:rPr lang="ko-KR" altLang="en-US" sz="1400" dirty="0" err="1"/>
              <a:t>페이즈의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데미안은</a:t>
            </a:r>
            <a:r>
              <a:rPr lang="ko-KR" altLang="en-US" sz="1400" dirty="0"/>
              <a:t> 낙인이 걸린 유저를 쫓아가며 공격하며 이때 낙인에 걸리지 않은 유저는 입히는 피해가 </a:t>
            </a:r>
            <a:r>
              <a:rPr lang="en-US" altLang="ko-KR" sz="1400" dirty="0"/>
              <a:t>10% </a:t>
            </a:r>
            <a:r>
              <a:rPr lang="ko-KR" altLang="en-US" sz="1400" dirty="0"/>
              <a:t>증가한다</a:t>
            </a:r>
            <a:r>
              <a:rPr lang="en-US" altLang="ko-KR" sz="1400" dirty="0"/>
              <a:t>.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0EF025C7-CC94-4090-9EA5-B33FBD6570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6475175"/>
              </p:ext>
            </p:extLst>
          </p:nvPr>
        </p:nvGraphicFramePr>
        <p:xfrm>
          <a:off x="589148" y="3611308"/>
          <a:ext cx="8128000" cy="155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4016">
                  <a:extLst>
                    <a:ext uri="{9D8B030D-6E8A-4147-A177-3AD203B41FA5}">
                      <a16:colId xmlns:a16="http://schemas.microsoft.com/office/drawing/2014/main" val="4011786098"/>
                    </a:ext>
                  </a:extLst>
                </a:gridCol>
                <a:gridCol w="7303984">
                  <a:extLst>
                    <a:ext uri="{9D8B030D-6E8A-4147-A177-3AD203B41FA5}">
                      <a16:colId xmlns:a16="http://schemas.microsoft.com/office/drawing/2014/main" val="319037050"/>
                    </a:ext>
                  </a:extLst>
                </a:gridCol>
              </a:tblGrid>
              <a:tr h="518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스택 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폭주한 </a:t>
                      </a:r>
                      <a:r>
                        <a:rPr lang="ko-KR" altLang="en-US" sz="1400" b="0" dirty="0" err="1">
                          <a:solidFill>
                            <a:schemeClr val="tx1"/>
                          </a:solidFill>
                        </a:rPr>
                        <a:t>데미안이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 입히는 피해 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5% 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증가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681981"/>
                  </a:ext>
                </a:extLst>
              </a:tr>
              <a:tr h="518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스택</a:t>
                      </a:r>
                      <a:r>
                        <a:rPr lang="en-US" altLang="ko-KR" sz="1400" dirty="0"/>
                        <a:t> </a:t>
                      </a:r>
                      <a:endParaRPr lang="ko-KR" altLang="en-US" sz="1400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낙인이 걸린 플레이어의 받는 피해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10%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증가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2701"/>
                  </a:ext>
                </a:extLst>
              </a:tr>
              <a:tr h="518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스택 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즉사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컷씬의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데미지가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200%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로 증가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07587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6459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4A3932-5882-4B83-9FB3-1EF04C890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</a:t>
            </a:r>
            <a:r>
              <a:rPr lang="ko-KR" altLang="en-US" dirty="0"/>
              <a:t>보스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4B2CEF-BA50-4BBB-9534-482C2AECB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400" dirty="0"/>
              <a:t>낙인 게이지가 </a:t>
            </a:r>
            <a:r>
              <a:rPr lang="en-US" altLang="ko-KR" sz="1400" dirty="0"/>
              <a:t>100%</a:t>
            </a:r>
            <a:r>
              <a:rPr lang="ko-KR" altLang="en-US" sz="1400" dirty="0"/>
              <a:t>에 도달할 경우 남은 시간과 상관 없이 즉시 </a:t>
            </a:r>
            <a:r>
              <a:rPr lang="ko-KR" altLang="en-US" sz="1400" dirty="0" err="1"/>
              <a:t>기믹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컷씬이</a:t>
            </a:r>
            <a:r>
              <a:rPr lang="ko-KR" altLang="en-US" sz="1400" dirty="0"/>
              <a:t> 나오며</a:t>
            </a:r>
            <a:r>
              <a:rPr lang="en-US" altLang="ko-KR" sz="1400" dirty="0"/>
              <a:t>, </a:t>
            </a:r>
            <a:r>
              <a:rPr lang="ko-KR" altLang="en-US" sz="1400" dirty="0"/>
              <a:t>시간이 </a:t>
            </a:r>
            <a:r>
              <a:rPr lang="ko-KR" altLang="en-US" sz="1400" dirty="0" err="1"/>
              <a:t>리셋되지</a:t>
            </a:r>
            <a:r>
              <a:rPr lang="ko-KR" altLang="en-US" sz="1400" dirty="0"/>
              <a:t> 않는다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r>
              <a:rPr lang="en-US" altLang="ko-KR" sz="1400" dirty="0"/>
              <a:t>-&gt; ex)</a:t>
            </a:r>
            <a:r>
              <a:rPr lang="ko-KR" altLang="en-US" sz="1400" dirty="0" err="1"/>
              <a:t>남은시간이</a:t>
            </a:r>
            <a:r>
              <a:rPr lang="ko-KR" altLang="en-US" sz="1400" dirty="0"/>
              <a:t> </a:t>
            </a:r>
            <a:r>
              <a:rPr lang="en-US" altLang="ko-KR" sz="1400" dirty="0"/>
              <a:t>45</a:t>
            </a:r>
            <a:r>
              <a:rPr lang="ko-KR" altLang="en-US" sz="1400" dirty="0"/>
              <a:t>초인데 낙인 게이지가 </a:t>
            </a:r>
            <a:r>
              <a:rPr lang="en-US" altLang="ko-KR" sz="1400" dirty="0"/>
              <a:t>100%</a:t>
            </a:r>
            <a:r>
              <a:rPr lang="ko-KR" altLang="en-US" sz="1400" dirty="0"/>
              <a:t>가 됐을 경우 </a:t>
            </a:r>
            <a:r>
              <a:rPr lang="ko-KR" altLang="en-US" sz="1400" dirty="0" err="1"/>
              <a:t>기믹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컷씬이</a:t>
            </a:r>
            <a:r>
              <a:rPr lang="ko-KR" altLang="en-US" sz="1400" dirty="0"/>
              <a:t> 나오고 타이머는 그대로 </a:t>
            </a:r>
            <a:r>
              <a:rPr lang="en-US" altLang="ko-KR" sz="1400" dirty="0"/>
              <a:t>45</a:t>
            </a:r>
            <a:r>
              <a:rPr lang="ko-KR" altLang="en-US" sz="1400" dirty="0"/>
              <a:t>초부터 흘러간다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77542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DEE7BE0B8FF844495DE62C43A369DA5" ma:contentTypeVersion="5" ma:contentTypeDescription="새 문서를 만듭니다." ma:contentTypeScope="" ma:versionID="251ee00493409648c7fa179dce09d529">
  <xsd:schema xmlns:xsd="http://www.w3.org/2001/XMLSchema" xmlns:xs="http://www.w3.org/2001/XMLSchema" xmlns:p="http://schemas.microsoft.com/office/2006/metadata/properties" xmlns:ns3="04230aae-5404-43e4-87ef-c28f577bb1f7" targetNamespace="http://schemas.microsoft.com/office/2006/metadata/properties" ma:root="true" ma:fieldsID="6be458cad489bea90c1b3d1311558deb" ns3:_="">
    <xsd:import namespace="04230aae-5404-43e4-87ef-c28f577bb1f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230aae-5404-43e4-87ef-c28f577bb1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9B21D8E-F492-4511-80ED-6784618D8C72}">
  <ds:schemaRefs>
    <ds:schemaRef ds:uri="http://purl.org/dc/dcmitype/"/>
    <ds:schemaRef ds:uri="http://schemas.microsoft.com/office/infopath/2007/PartnerControls"/>
    <ds:schemaRef ds:uri="04230aae-5404-43e4-87ef-c28f577bb1f7"/>
    <ds:schemaRef ds:uri="http://www.w3.org/XML/1998/namespace"/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FFEB680-47BD-45D9-9FB5-A7DC0E736DA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230aae-5404-43e4-87ef-c28f577bb1f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9596FEE-C03F-4870-ADB8-B36BB39ED96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763</TotalTime>
  <Words>1637</Words>
  <Application>Microsoft Office PowerPoint</Application>
  <PresentationFormat>와이드스크린</PresentationFormat>
  <Paragraphs>191</Paragraphs>
  <Slides>20</Slides>
  <Notes>0</Notes>
  <HiddenSlides>0</HiddenSlides>
  <MMClips>8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fkGroteskNeue</vt:lpstr>
      <vt:lpstr>맑은 고딕</vt:lpstr>
      <vt:lpstr>Arial</vt:lpstr>
      <vt:lpstr>Office 테마</vt:lpstr>
      <vt:lpstr>메이플스토리 콘텐츠 기획-데미안 리메이크.  </vt:lpstr>
      <vt:lpstr>목차</vt:lpstr>
      <vt:lpstr>1.개요</vt:lpstr>
      <vt:lpstr>1.기획 의도</vt:lpstr>
      <vt:lpstr>2.보스의 배치.</vt:lpstr>
      <vt:lpstr>2.보스 보상</vt:lpstr>
      <vt:lpstr>2.보스 컨셉</vt:lpstr>
      <vt:lpstr>2.보스 컨셉</vt:lpstr>
      <vt:lpstr>2.보스 컨셉</vt:lpstr>
      <vt:lpstr>2.보스 컨셉</vt:lpstr>
      <vt:lpstr>1페이즈 패턴</vt:lpstr>
      <vt:lpstr>1페이즈 패턴</vt:lpstr>
      <vt:lpstr>PowerPoint 프레젠테이션</vt:lpstr>
      <vt:lpstr>1페이즈 - 낙인 패턴</vt:lpstr>
      <vt:lpstr>1페이즈 - 낙인 패턴</vt:lpstr>
      <vt:lpstr>2페이즈 – 필드 패턴 </vt:lpstr>
      <vt:lpstr>2페이즈 – 일반 패턴 </vt:lpstr>
      <vt:lpstr>2페이즈 – 일반 패턴 </vt:lpstr>
      <vt:lpstr>2페이즈-낙인 패턴</vt:lpstr>
      <vt:lpstr>이미지 출처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메이플스토리 콘텐츠 기획</dc:title>
  <dc:creator>함대영</dc:creator>
  <cp:lastModifiedBy>함대영</cp:lastModifiedBy>
  <cp:revision>58</cp:revision>
  <dcterms:created xsi:type="dcterms:W3CDTF">2025-07-24T05:06:20Z</dcterms:created>
  <dcterms:modified xsi:type="dcterms:W3CDTF">2025-07-27T09:32:31Z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0x0101004DEE7BE0B8FF844495DE62C43A369DA5</vt:lpwstr>
  </property>
</Properties>
</file>

<file path=docProps/thumbnail.jpeg>
</file>